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jG1SgrC87wlfT4wYN4RvW8D5z9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FE9691-C949-4AF1-B5CC-7C43FB4BBB0C}">
  <a:tblStyle styleId="{17FE9691-C949-4AF1-B5CC-7C43FB4BBB0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0a2afee83b_1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0a2afee83b_1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lnSpc>
                <a:spcPct val="98181"/>
              </a:lnSpc>
              <a:spcBef>
                <a:spcPts val="1000"/>
              </a:spcBef>
              <a:spcAft>
                <a:spcPts val="0"/>
              </a:spcAft>
              <a:buNone/>
            </a:pPr>
            <a:r>
              <a:rPr lang="en" sz="1700"/>
              <a:t>As crew members constitute a major part in GI Junk employee structure, we want to see how to evaluate and incentivize them. </a:t>
            </a:r>
            <a:endParaRPr sz="1700"/>
          </a:p>
          <a:p>
            <a:pPr marL="457200" lvl="0" indent="0" algn="l" rtl="0">
              <a:lnSpc>
                <a:spcPct val="98181"/>
              </a:lnSpc>
              <a:spcBef>
                <a:spcPts val="1000"/>
              </a:spcBef>
              <a:spcAft>
                <a:spcPts val="0"/>
              </a:spcAft>
              <a:buNone/>
            </a:pPr>
            <a:r>
              <a:rPr lang="en" sz="1700"/>
              <a:t>Before we get to evaluate their efficiency, we have to admit that there are two important factors influencing the compensation structure: 1: start date, 2: Job type</a:t>
            </a:r>
            <a:endParaRPr sz="1700"/>
          </a:p>
          <a:p>
            <a:pPr marL="457200" lvl="0" indent="0" algn="l" rtl="0">
              <a:lnSpc>
                <a:spcPct val="98181"/>
              </a:lnSpc>
              <a:spcBef>
                <a:spcPts val="1000"/>
              </a:spcBef>
              <a:spcAft>
                <a:spcPts val="0"/>
              </a:spcAft>
              <a:buNone/>
            </a:pPr>
            <a:r>
              <a:rPr lang="en" sz="1700"/>
              <a:t>As labor gets more and more expensive, it is necessary for us to incentivize the crew members in the right way to increase their efficiency.</a:t>
            </a:r>
            <a:endParaRPr sz="900"/>
          </a:p>
          <a:p>
            <a:pPr marL="0" lvl="0" indent="0" algn="l" rtl="0">
              <a:spcBef>
                <a:spcPts val="0"/>
              </a:spcBef>
              <a:spcAft>
                <a:spcPts val="0"/>
              </a:spcAft>
              <a:buNone/>
            </a:pPr>
            <a:endParaRPr sz="700"/>
          </a:p>
        </p:txBody>
      </p:sp>
      <p:sp>
        <p:nvSpPr>
          <p:cNvPr id="206" name="Google Shape;206;g20a2afee83b_1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55600" algn="l" rtl="0">
              <a:lnSpc>
                <a:spcPct val="78181"/>
              </a:lnSpc>
              <a:spcBef>
                <a:spcPts val="1000"/>
              </a:spcBef>
              <a:spcAft>
                <a:spcPts val="0"/>
              </a:spcAft>
              <a:buClr>
                <a:schemeClr val="dk1"/>
              </a:buClr>
              <a:buSzPts val="2000"/>
              <a:buChar char="●"/>
            </a:pPr>
            <a:r>
              <a:rPr lang="en" sz="2000"/>
              <a:t>This indicates that experience alone does not necessarily equate to higher efficiency</a:t>
            </a:r>
            <a:endParaRPr/>
          </a:p>
        </p:txBody>
      </p:sp>
      <p:sp>
        <p:nvSpPr>
          <p:cNvPr id="216" name="Google Shape;21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0a2afee83b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0a2afee83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3c2bb60f14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3c2bb60f14_5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23c2bb60f14_5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15dc142e52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215dc142e52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215dc142e52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287020" algn="l" rtl="0">
              <a:lnSpc>
                <a:spcPct val="95000"/>
              </a:lnSpc>
              <a:spcBef>
                <a:spcPts val="1000"/>
              </a:spcBef>
              <a:spcAft>
                <a:spcPts val="0"/>
              </a:spcAft>
              <a:buClr>
                <a:schemeClr val="dk1"/>
              </a:buClr>
              <a:buSzPts val="920"/>
              <a:buChar char="•"/>
            </a:pPr>
            <a:r>
              <a:rPr lang="en" sz="920"/>
              <a:t>A notable variance was observed in the average revenue generated among 20 cities</a:t>
            </a:r>
            <a:endParaRPr sz="920"/>
          </a:p>
          <a:p>
            <a:pPr marL="0" lvl="0" indent="0" algn="l" rtl="0">
              <a:lnSpc>
                <a:spcPct val="115000"/>
              </a:lnSpc>
              <a:spcBef>
                <a:spcPts val="1000"/>
              </a:spcBef>
              <a:spcAft>
                <a:spcPts val="0"/>
              </a:spcAft>
              <a:buNone/>
            </a:pPr>
            <a:endParaRPr sz="300"/>
          </a:p>
        </p:txBody>
      </p:sp>
      <p:sp>
        <p:nvSpPr>
          <p:cNvPr id="268" name="Google Shape;26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0a2afee83b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0a2afee83b_2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0a2afee83b_2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15cb20ca17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215cb20ca17_1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g215cb20ca17_1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f6c9668614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1f6c9668614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g1f6c9668614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f6c9668614_0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1f6c9668614_0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g1f6c9668614_0_1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f6c9668614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1f6c9668614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g1f6c9668614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6c9668614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f6c9668614_0_1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g1f6c9668614_0_1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15cb20ca17_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g215cb20ca17_2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215cb20ca17_2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15173da0c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g215173da0c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g215173da0c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15173da0cf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g215173da0cf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g215173da0cf_0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f6c9668614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g1f6c9668614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g1f6c9668614_0_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f6c9668614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1f6c9668614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g1f6c9668614_0_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0a2afee83b_1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lnSpc>
                <a:spcPct val="95000"/>
              </a:lnSpc>
              <a:spcBef>
                <a:spcPts val="1000"/>
              </a:spcBef>
              <a:spcAft>
                <a:spcPts val="0"/>
              </a:spcAft>
              <a:buClr>
                <a:schemeClr val="dk1"/>
              </a:buClr>
              <a:buSzPts val="1200"/>
              <a:buChar char="•"/>
            </a:pPr>
            <a:r>
              <a:rPr lang="en"/>
              <a:t>A notable variance was observed in the average revenue generated among 20 cities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4" name="Google Shape;144;g20a2afee83b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3c2bb60f14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3c2bb60f14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23c2bb60f14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3c2bb60f14_4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3c2bb60f14_4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23c2bb60f14_4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3c2bb60f14_4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3c2bb60f14_4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23c2bb60f14_4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30" name="Google Shape;30;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1"/>
        <p:cNvGrpSpPr/>
        <p:nvPr/>
      </p:nvGrpSpPr>
      <p:grpSpPr>
        <a:xfrm>
          <a:off x="0" y="0"/>
          <a:ext cx="0" cy="0"/>
          <a:chOff x="0" y="0"/>
          <a:chExt cx="0" cy="0"/>
        </a:xfrm>
      </p:grpSpPr>
      <p:sp>
        <p:nvSpPr>
          <p:cNvPr id="32" name="Google Shape;32;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a:spLocks noGrp="1"/>
          </p:cNvSpPr>
          <p:nvPr>
            <p:ph type="pic" idx="2"/>
          </p:nvPr>
        </p:nvSpPr>
        <p:spPr>
          <a:xfrm>
            <a:off x="5183188" y="987425"/>
            <a:ext cx="6172200" cy="4873625"/>
          </a:xfrm>
          <a:prstGeom prst="rect">
            <a:avLst/>
          </a:prstGeom>
          <a:noFill/>
          <a:ln>
            <a:noFill/>
          </a:ln>
        </p:spPr>
      </p:sp>
      <p:sp>
        <p:nvSpPr>
          <p:cNvPr id="34" name="Google Shape;34;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5" name="Google Shape;3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jp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1.jp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415611" y="992767"/>
            <a:ext cx="11360800" cy="2736800"/>
          </a:xfrm>
          <a:prstGeom prst="rect">
            <a:avLst/>
          </a:prstGeom>
          <a:noFill/>
          <a:ln>
            <a:noFill/>
          </a:ln>
        </p:spPr>
        <p:txBody>
          <a:bodyPr spcFirstLastPara="1" wrap="square" lIns="121900" tIns="121900" rIns="121900" bIns="1219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 dirty="0"/>
              <a:t>G.I. Junk Removal</a:t>
            </a:r>
            <a:endParaRPr/>
          </a:p>
          <a:p>
            <a:pPr marL="0" lvl="0" indent="0" algn="ctr" rtl="0">
              <a:lnSpc>
                <a:spcPct val="90000"/>
              </a:lnSpc>
              <a:spcBef>
                <a:spcPts val="0"/>
              </a:spcBef>
              <a:spcAft>
                <a:spcPts val="0"/>
              </a:spcAft>
              <a:buClr>
                <a:schemeClr val="dk1"/>
              </a:buClr>
              <a:buSzPts val="6000"/>
              <a:buFont typeface="Calibri"/>
              <a:buNone/>
            </a:pPr>
            <a:endParaRPr/>
          </a:p>
        </p:txBody>
      </p:sp>
      <p:sp>
        <p:nvSpPr>
          <p:cNvPr id="93" name="Google Shape;93;p1"/>
          <p:cNvSpPr txBox="1">
            <a:spLocks noGrp="1"/>
          </p:cNvSpPr>
          <p:nvPr>
            <p:ph type="subTitle" idx="1"/>
          </p:nvPr>
        </p:nvSpPr>
        <p:spPr>
          <a:xfrm>
            <a:off x="415600" y="4042133"/>
            <a:ext cx="11360800" cy="759600"/>
          </a:xfrm>
          <a:prstGeom prst="rect">
            <a:avLst/>
          </a:prstGeom>
          <a:noFill/>
          <a:ln>
            <a:noFill/>
          </a:ln>
        </p:spPr>
        <p:txBody>
          <a:bodyPr spcFirstLastPara="1" wrap="square" lIns="121900" tIns="121900" rIns="121900" bIns="121900" anchor="t" anchorCtr="0">
            <a:normAutofit fontScale="85000" lnSpcReduction="20000"/>
          </a:bodyPr>
          <a:lstStyle/>
          <a:p>
            <a:pPr marL="0" lvl="0" indent="0" algn="ctr" rtl="0">
              <a:lnSpc>
                <a:spcPct val="90000"/>
              </a:lnSpc>
              <a:spcBef>
                <a:spcPts val="0"/>
              </a:spcBef>
              <a:spcAft>
                <a:spcPts val="0"/>
              </a:spcAft>
              <a:buClr>
                <a:schemeClr val="dk1"/>
              </a:buClr>
              <a:buSzPct val="100000"/>
              <a:buNone/>
            </a:pPr>
            <a:endParaRPr sz="5593" dirty="0"/>
          </a:p>
          <a:p>
            <a:pPr marL="0" lvl="0" indent="0" algn="l" rtl="0">
              <a:lnSpc>
                <a:spcPct val="90000"/>
              </a:lnSpc>
              <a:spcBef>
                <a:spcPts val="0"/>
              </a:spcBef>
              <a:spcAft>
                <a:spcPts val="0"/>
              </a:spcAft>
              <a:buClr>
                <a:schemeClr val="dk1"/>
              </a:buClr>
              <a:buSzPct val="100000"/>
              <a:buNone/>
            </a:pPr>
            <a:endParaRPr dirty="0"/>
          </a:p>
        </p:txBody>
      </p:sp>
      <p:pic>
        <p:nvPicPr>
          <p:cNvPr id="94" name="Google Shape;94;p1"/>
          <p:cNvPicPr preferRelativeResize="0"/>
          <p:nvPr/>
        </p:nvPicPr>
        <p:blipFill rotWithShape="1">
          <a:blip r:embed="rId3">
            <a:alphaModFix/>
          </a:blip>
          <a:srcRect/>
          <a:stretch/>
        </p:blipFill>
        <p:spPr>
          <a:xfrm>
            <a:off x="11293468" y="5"/>
            <a:ext cx="868233" cy="880833"/>
          </a:xfrm>
          <a:prstGeom prst="rect">
            <a:avLst/>
          </a:prstGeom>
          <a:noFill/>
          <a:ln>
            <a:noFill/>
          </a:ln>
        </p:spPr>
      </p:pic>
      <p:sp>
        <p:nvSpPr>
          <p:cNvPr id="95" name="Google Shape;95;p1"/>
          <p:cNvSpPr txBox="1"/>
          <p:nvPr/>
        </p:nvSpPr>
        <p:spPr>
          <a:xfrm>
            <a:off x="4033600" y="4690834"/>
            <a:ext cx="4124700" cy="496121"/>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624"/>
              <a:buFont typeface="Arial"/>
              <a:buNone/>
            </a:pPr>
            <a:r>
              <a:rPr lang="en" sz="1624" b="0" i="0" u="none" strike="noStrike" cap="none" dirty="0">
                <a:solidFill>
                  <a:schemeClr val="dk2"/>
                </a:solidFill>
                <a:latin typeface="Calibri"/>
                <a:ea typeface="Calibri"/>
                <a:cs typeface="Calibri"/>
                <a:sym typeface="Calibri"/>
              </a:rPr>
              <a:t>Nishtha Gupta</a:t>
            </a:r>
            <a:endParaRPr sz="1624"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0a2afee83b_1_68"/>
          <p:cNvSpPr txBox="1"/>
          <p:nvPr/>
        </p:nvSpPr>
        <p:spPr>
          <a:xfrm>
            <a:off x="7504350" y="1556875"/>
            <a:ext cx="36153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333333"/>
                </a:solidFill>
              </a:rPr>
              <a:t>Variation in Employee Compensation across Time</a:t>
            </a:r>
            <a:endParaRPr sz="1200">
              <a:solidFill>
                <a:schemeClr val="dk1"/>
              </a:solidFill>
            </a:endParaRPr>
          </a:p>
        </p:txBody>
      </p:sp>
      <p:pic>
        <p:nvPicPr>
          <p:cNvPr id="209" name="Google Shape;209;g20a2afee83b_1_68"/>
          <p:cNvPicPr preferRelativeResize="0"/>
          <p:nvPr/>
        </p:nvPicPr>
        <p:blipFill rotWithShape="1">
          <a:blip r:embed="rId3">
            <a:alphaModFix/>
          </a:blip>
          <a:srcRect/>
          <a:stretch/>
        </p:blipFill>
        <p:spPr>
          <a:xfrm>
            <a:off x="11293468" y="5"/>
            <a:ext cx="868233" cy="880833"/>
          </a:xfrm>
          <a:prstGeom prst="rect">
            <a:avLst/>
          </a:prstGeom>
          <a:noFill/>
          <a:ln>
            <a:noFill/>
          </a:ln>
        </p:spPr>
      </p:pic>
      <p:sp>
        <p:nvSpPr>
          <p:cNvPr id="210" name="Google Shape;210;g20a2afee83b_1_6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600"/>
              <a:t>Analyzing the Factors Influencing Crew Incentivization </a:t>
            </a:r>
            <a:endParaRPr sz="3600"/>
          </a:p>
        </p:txBody>
      </p:sp>
      <p:sp>
        <p:nvSpPr>
          <p:cNvPr id="211" name="Google Shape;211;g20a2afee83b_1_68"/>
          <p:cNvSpPr txBox="1">
            <a:spLocks noGrp="1"/>
          </p:cNvSpPr>
          <p:nvPr>
            <p:ph type="body" idx="1"/>
          </p:nvPr>
        </p:nvSpPr>
        <p:spPr>
          <a:xfrm>
            <a:off x="609600" y="1749425"/>
            <a:ext cx="5277300" cy="4351200"/>
          </a:xfrm>
          <a:prstGeom prst="rect">
            <a:avLst/>
          </a:prstGeom>
        </p:spPr>
        <p:txBody>
          <a:bodyPr spcFirstLastPara="1" wrap="square" lIns="91425" tIns="45700" rIns="91425" bIns="45700" anchor="t" anchorCtr="0">
            <a:noAutofit/>
          </a:bodyPr>
          <a:lstStyle/>
          <a:p>
            <a:pPr marL="0" lvl="0" indent="0" algn="l" rtl="0">
              <a:lnSpc>
                <a:spcPct val="88181"/>
              </a:lnSpc>
              <a:spcBef>
                <a:spcPts val="1000"/>
              </a:spcBef>
              <a:spcAft>
                <a:spcPts val="0"/>
              </a:spcAft>
              <a:buClr>
                <a:schemeClr val="dk1"/>
              </a:buClr>
              <a:buSzPts val="1018"/>
              <a:buFont typeface="Arial"/>
              <a:buNone/>
            </a:pPr>
            <a:r>
              <a:rPr lang="en" sz="2035"/>
              <a:t>It is seen that there are two factors influencing crew compensation:</a:t>
            </a:r>
            <a:endParaRPr sz="2035"/>
          </a:p>
          <a:p>
            <a:pPr marL="457200" lvl="0" indent="-357822" algn="l" rtl="0">
              <a:lnSpc>
                <a:spcPct val="88181"/>
              </a:lnSpc>
              <a:spcBef>
                <a:spcPts val="1000"/>
              </a:spcBef>
              <a:spcAft>
                <a:spcPts val="0"/>
              </a:spcAft>
              <a:buSzPts val="2035"/>
              <a:buChar char="●"/>
            </a:pPr>
            <a:r>
              <a:rPr lang="en" sz="2035"/>
              <a:t>Start date of the crew: The labor cost increased in the US during 2021 and 2022. It is seen that there was a correlation between the month a worker started and their hourly pay, suggesting a linear relationship between the two factors.</a:t>
            </a:r>
            <a:endParaRPr sz="2035"/>
          </a:p>
          <a:p>
            <a:pPr marL="457200" lvl="0" indent="0" algn="l" rtl="0">
              <a:lnSpc>
                <a:spcPct val="88181"/>
              </a:lnSpc>
              <a:spcBef>
                <a:spcPts val="1000"/>
              </a:spcBef>
              <a:spcAft>
                <a:spcPts val="0"/>
              </a:spcAft>
              <a:buSzPts val="1018"/>
              <a:buNone/>
            </a:pPr>
            <a:endParaRPr sz="2035"/>
          </a:p>
          <a:p>
            <a:pPr marL="457200" lvl="0" indent="-357822" algn="l" rtl="0">
              <a:lnSpc>
                <a:spcPct val="88181"/>
              </a:lnSpc>
              <a:spcBef>
                <a:spcPts val="1000"/>
              </a:spcBef>
              <a:spcAft>
                <a:spcPts val="0"/>
              </a:spcAft>
              <a:buSzPts val="2035"/>
              <a:buChar char="●"/>
            </a:pPr>
            <a:r>
              <a:rPr lang="en" sz="2035"/>
              <a:t>Job type of the crew: When comparing crew members who were hired at the same time, the driving crew has an average hourly rate that is $2 higher than the non-driving crew</a:t>
            </a:r>
            <a:endParaRPr sz="2035"/>
          </a:p>
        </p:txBody>
      </p:sp>
      <p:pic>
        <p:nvPicPr>
          <p:cNvPr id="212" name="Google Shape;212;g20a2afee83b_1_68"/>
          <p:cNvPicPr preferRelativeResize="0"/>
          <p:nvPr/>
        </p:nvPicPr>
        <p:blipFill rotWithShape="1">
          <a:blip r:embed="rId4">
            <a:alphaModFix/>
          </a:blip>
          <a:srcRect t="5615"/>
          <a:stretch/>
        </p:blipFill>
        <p:spPr>
          <a:xfrm>
            <a:off x="6267900" y="1873700"/>
            <a:ext cx="5771700" cy="4351199"/>
          </a:xfrm>
          <a:prstGeom prst="rect">
            <a:avLst/>
          </a:prstGeom>
          <a:noFill/>
          <a:ln>
            <a:noFill/>
          </a:ln>
        </p:spPr>
      </p:pic>
      <p:pic>
        <p:nvPicPr>
          <p:cNvPr id="213" name="Google Shape;213;g20a2afee83b_1_68"/>
          <p:cNvPicPr preferRelativeResize="0"/>
          <p:nvPr/>
        </p:nvPicPr>
        <p:blipFill>
          <a:blip r:embed="rId5">
            <a:alphaModFix/>
          </a:blip>
          <a:stretch>
            <a:fillRect/>
          </a:stretch>
        </p:blipFill>
        <p:spPr>
          <a:xfrm>
            <a:off x="10268300" y="6328300"/>
            <a:ext cx="1840925" cy="412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body" idx="1"/>
          </p:nvPr>
        </p:nvSpPr>
        <p:spPr>
          <a:xfrm>
            <a:off x="609600" y="2101100"/>
            <a:ext cx="6182400" cy="43512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78181"/>
              </a:lnSpc>
              <a:spcBef>
                <a:spcPts val="0"/>
              </a:spcBef>
              <a:spcAft>
                <a:spcPts val="0"/>
              </a:spcAft>
              <a:buSzPts val="2000"/>
              <a:buChar char="●"/>
            </a:pPr>
            <a:r>
              <a:rPr lang="en" sz="2000"/>
              <a:t>The efficiency of employees as a function of their total tenure at the firm was calculated based on revenue per job per crew, work duration per job, and the number of jobs completed</a:t>
            </a:r>
            <a:endParaRPr sz="2000"/>
          </a:p>
          <a:p>
            <a:pPr marL="457200" marR="0" lvl="0" indent="0" algn="l" rtl="0">
              <a:lnSpc>
                <a:spcPct val="78181"/>
              </a:lnSpc>
              <a:spcBef>
                <a:spcPts val="0"/>
              </a:spcBef>
              <a:spcAft>
                <a:spcPts val="0"/>
              </a:spcAft>
              <a:buNone/>
            </a:pPr>
            <a:endParaRPr sz="2000"/>
          </a:p>
          <a:p>
            <a:pPr marL="457200" marR="0" lvl="0" indent="-355600" algn="l" rtl="0">
              <a:lnSpc>
                <a:spcPct val="78181"/>
              </a:lnSpc>
              <a:spcBef>
                <a:spcPts val="0"/>
              </a:spcBef>
              <a:spcAft>
                <a:spcPts val="0"/>
              </a:spcAft>
              <a:buSzPts val="2000"/>
              <a:buChar char="●"/>
            </a:pPr>
            <a:r>
              <a:rPr lang="en" sz="2000"/>
              <a:t>It was found that most recent hires were least efficient while the efficiency among employees with the highest tenure (over 2 years) was not the highest</a:t>
            </a:r>
            <a:endParaRPr sz="2000"/>
          </a:p>
          <a:p>
            <a:pPr marL="457200" marR="0" lvl="0" indent="0" algn="l" rtl="0">
              <a:lnSpc>
                <a:spcPct val="78181"/>
              </a:lnSpc>
              <a:spcBef>
                <a:spcPts val="0"/>
              </a:spcBef>
              <a:spcAft>
                <a:spcPts val="0"/>
              </a:spcAft>
              <a:buNone/>
            </a:pPr>
            <a:endParaRPr sz="2000"/>
          </a:p>
          <a:p>
            <a:pPr marL="457200" marR="0" lvl="0" indent="-355600" algn="l" rtl="0">
              <a:lnSpc>
                <a:spcPct val="78181"/>
              </a:lnSpc>
              <a:spcBef>
                <a:spcPts val="0"/>
              </a:spcBef>
              <a:spcAft>
                <a:spcPts val="0"/>
              </a:spcAft>
              <a:buSzPts val="2000"/>
              <a:buChar char="●"/>
            </a:pPr>
            <a:r>
              <a:rPr lang="en" sz="2000"/>
              <a:t>Employee training &amp; optimized workflows for the new joinees and a robust incentivization program (bonuses, promotions, employee recognitions) for the experienced may improve efficiency</a:t>
            </a:r>
            <a:endParaRPr sz="2000"/>
          </a:p>
        </p:txBody>
      </p:sp>
      <p:sp>
        <p:nvSpPr>
          <p:cNvPr id="219" name="Google Shape;21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 sz="3600"/>
              <a:t>Understanding the Relationship Between Employee Experience and Employee Efficiency</a:t>
            </a:r>
            <a:endParaRPr sz="3600"/>
          </a:p>
        </p:txBody>
      </p:sp>
      <p:pic>
        <p:nvPicPr>
          <p:cNvPr id="220" name="Google Shape;220;p28"/>
          <p:cNvPicPr preferRelativeResize="0"/>
          <p:nvPr/>
        </p:nvPicPr>
        <p:blipFill rotWithShape="1">
          <a:blip r:embed="rId3">
            <a:alphaModFix/>
          </a:blip>
          <a:srcRect/>
          <a:stretch/>
        </p:blipFill>
        <p:spPr>
          <a:xfrm>
            <a:off x="11293468" y="5"/>
            <a:ext cx="868233" cy="880833"/>
          </a:xfrm>
          <a:prstGeom prst="rect">
            <a:avLst/>
          </a:prstGeom>
          <a:noFill/>
          <a:ln>
            <a:noFill/>
          </a:ln>
        </p:spPr>
      </p:pic>
      <p:sp>
        <p:nvSpPr>
          <p:cNvPr id="221" name="Google Shape;221;p28"/>
          <p:cNvSpPr txBox="1"/>
          <p:nvPr/>
        </p:nvSpPr>
        <p:spPr>
          <a:xfrm>
            <a:off x="8071025" y="1560100"/>
            <a:ext cx="40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333333"/>
                </a:solidFill>
              </a:rPr>
              <a:t>Employee efficiency with change in employee experience</a:t>
            </a:r>
            <a:endParaRPr sz="1200">
              <a:solidFill>
                <a:schemeClr val="dk1"/>
              </a:solidFill>
            </a:endParaRPr>
          </a:p>
        </p:txBody>
      </p:sp>
      <p:pic>
        <p:nvPicPr>
          <p:cNvPr id="222" name="Google Shape;222;p28"/>
          <p:cNvPicPr preferRelativeResize="0"/>
          <p:nvPr/>
        </p:nvPicPr>
        <p:blipFill>
          <a:blip r:embed="rId4">
            <a:alphaModFix/>
          </a:blip>
          <a:stretch>
            <a:fillRect/>
          </a:stretch>
        </p:blipFill>
        <p:spPr>
          <a:xfrm>
            <a:off x="8487550" y="1853200"/>
            <a:ext cx="2927376" cy="4971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 sz="3600"/>
              <a:t>Recalibrating Employee Compensation based on Efficiency Score</a:t>
            </a:r>
            <a:endParaRPr sz="3600"/>
          </a:p>
        </p:txBody>
      </p:sp>
      <p:pic>
        <p:nvPicPr>
          <p:cNvPr id="228" name="Google Shape;228;p29"/>
          <p:cNvPicPr preferRelativeResize="0"/>
          <p:nvPr/>
        </p:nvPicPr>
        <p:blipFill rotWithShape="1">
          <a:blip r:embed="rId3">
            <a:alphaModFix/>
          </a:blip>
          <a:srcRect/>
          <a:stretch/>
        </p:blipFill>
        <p:spPr>
          <a:xfrm>
            <a:off x="11293468" y="5"/>
            <a:ext cx="868233" cy="880833"/>
          </a:xfrm>
          <a:prstGeom prst="rect">
            <a:avLst/>
          </a:prstGeom>
          <a:noFill/>
          <a:ln>
            <a:noFill/>
          </a:ln>
        </p:spPr>
      </p:pic>
      <p:pic>
        <p:nvPicPr>
          <p:cNvPr id="229" name="Google Shape;229;p29"/>
          <p:cNvPicPr preferRelativeResize="0"/>
          <p:nvPr/>
        </p:nvPicPr>
        <p:blipFill rotWithShape="1">
          <a:blip r:embed="rId4">
            <a:alphaModFix/>
          </a:blip>
          <a:srcRect t="9107"/>
          <a:stretch/>
        </p:blipFill>
        <p:spPr>
          <a:xfrm>
            <a:off x="6699925" y="1796300"/>
            <a:ext cx="5171024" cy="4573701"/>
          </a:xfrm>
          <a:prstGeom prst="rect">
            <a:avLst/>
          </a:prstGeom>
          <a:noFill/>
          <a:ln>
            <a:noFill/>
          </a:ln>
        </p:spPr>
      </p:pic>
      <p:pic>
        <p:nvPicPr>
          <p:cNvPr id="230" name="Google Shape;230;p29"/>
          <p:cNvPicPr preferRelativeResize="0"/>
          <p:nvPr/>
        </p:nvPicPr>
        <p:blipFill>
          <a:blip r:embed="rId5">
            <a:alphaModFix/>
          </a:blip>
          <a:stretch>
            <a:fillRect/>
          </a:stretch>
        </p:blipFill>
        <p:spPr>
          <a:xfrm>
            <a:off x="10344500" y="6404500"/>
            <a:ext cx="1840925" cy="412450"/>
          </a:xfrm>
          <a:prstGeom prst="rect">
            <a:avLst/>
          </a:prstGeom>
          <a:noFill/>
          <a:ln>
            <a:noFill/>
          </a:ln>
        </p:spPr>
      </p:pic>
      <p:sp>
        <p:nvSpPr>
          <p:cNvPr id="231" name="Google Shape;231;p29"/>
          <p:cNvSpPr txBox="1">
            <a:spLocks noGrp="1"/>
          </p:cNvSpPr>
          <p:nvPr>
            <p:ph type="body" idx="1"/>
          </p:nvPr>
        </p:nvSpPr>
        <p:spPr>
          <a:xfrm>
            <a:off x="838200" y="1796300"/>
            <a:ext cx="5613600" cy="43512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90000"/>
              </a:lnSpc>
              <a:spcBef>
                <a:spcPts val="0"/>
              </a:spcBef>
              <a:spcAft>
                <a:spcPts val="0"/>
              </a:spcAft>
              <a:buSzPts val="2000"/>
              <a:buChar char="●"/>
            </a:pPr>
            <a:r>
              <a:rPr lang="en" sz="2000"/>
              <a:t>To determine which crew members to promote among people of the same hierarchy, an efficiency score can be used</a:t>
            </a:r>
            <a:endParaRPr sz="2000"/>
          </a:p>
          <a:p>
            <a:pPr marL="457200" marR="0" lvl="0" indent="0" algn="l" rtl="0">
              <a:lnSpc>
                <a:spcPct val="90000"/>
              </a:lnSpc>
              <a:spcBef>
                <a:spcPts val="0"/>
              </a:spcBef>
              <a:spcAft>
                <a:spcPts val="0"/>
              </a:spcAft>
              <a:buNone/>
            </a:pPr>
            <a:endParaRPr sz="2000"/>
          </a:p>
          <a:p>
            <a:pPr marL="457200" lvl="0" indent="-355600" algn="l" rtl="0">
              <a:spcBef>
                <a:spcPts val="0"/>
              </a:spcBef>
              <a:spcAft>
                <a:spcPts val="0"/>
              </a:spcAft>
              <a:buSzPts val="2000"/>
              <a:buChar char="●"/>
            </a:pPr>
            <a:r>
              <a:rPr lang="en" sz="2000"/>
              <a:t>At the end of 2022, it is seen that among the driving crew, Stilwell completed 399 jobs and had a statistically significant high efficiency score</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Among the non-driving crew, Coen completed 196 jobs and had statistically significant high efficiency score</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Employee compensation and promotion could be based on the efficiency score and customer review scores for each employee </a:t>
            </a:r>
            <a:endParaRPr sz="2000"/>
          </a:p>
        </p:txBody>
      </p:sp>
      <p:sp>
        <p:nvSpPr>
          <p:cNvPr id="232" name="Google Shape;232;p29"/>
          <p:cNvSpPr txBox="1"/>
          <p:nvPr/>
        </p:nvSpPr>
        <p:spPr>
          <a:xfrm>
            <a:off x="7444375" y="1427000"/>
            <a:ext cx="4554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Efficiency score vs job compensation of current crew members</a:t>
            </a:r>
            <a:endParaRPr sz="1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0"/>
          <p:cNvSpPr txBox="1">
            <a:spLocks noGrp="1"/>
          </p:cNvSpPr>
          <p:nvPr>
            <p:ph type="body" idx="1"/>
          </p:nvPr>
        </p:nvSpPr>
        <p:spPr>
          <a:xfrm>
            <a:off x="533400" y="2282825"/>
            <a:ext cx="5277300" cy="4351200"/>
          </a:xfrm>
          <a:prstGeom prst="rect">
            <a:avLst/>
          </a:prstGeom>
        </p:spPr>
        <p:txBody>
          <a:bodyPr spcFirstLastPara="1" wrap="square" lIns="91425" tIns="45700" rIns="91425" bIns="45700" anchor="t" anchorCtr="0">
            <a:normAutofit/>
          </a:bodyPr>
          <a:lstStyle/>
          <a:p>
            <a:pPr marL="457200" marR="0" lvl="0" indent="-355600" algn="l" rtl="0">
              <a:lnSpc>
                <a:spcPct val="78181"/>
              </a:lnSpc>
              <a:spcBef>
                <a:spcPts val="0"/>
              </a:spcBef>
              <a:spcAft>
                <a:spcPts val="0"/>
              </a:spcAft>
              <a:buSzPts val="2000"/>
              <a:buChar char="●"/>
            </a:pPr>
            <a:r>
              <a:rPr lang="en" sz="2000"/>
              <a:t>GI Junk's current route for covering job locations based on scheduled times is often not the most optimal</a:t>
            </a:r>
            <a:endParaRPr sz="2000"/>
          </a:p>
          <a:p>
            <a:pPr marL="457200" marR="0" lvl="0" indent="0" algn="l" rtl="0">
              <a:lnSpc>
                <a:spcPct val="78181"/>
              </a:lnSpc>
              <a:spcBef>
                <a:spcPts val="0"/>
              </a:spcBef>
              <a:spcAft>
                <a:spcPts val="0"/>
              </a:spcAft>
              <a:buNone/>
            </a:pPr>
            <a:endParaRPr sz="2000"/>
          </a:p>
          <a:p>
            <a:pPr marL="457200" marR="0" lvl="0" indent="-355600" algn="l" rtl="0">
              <a:lnSpc>
                <a:spcPct val="78181"/>
              </a:lnSpc>
              <a:spcBef>
                <a:spcPts val="0"/>
              </a:spcBef>
              <a:spcAft>
                <a:spcPts val="0"/>
              </a:spcAft>
              <a:buSzPts val="2000"/>
              <a:buChar char="●"/>
            </a:pPr>
            <a:r>
              <a:rPr lang="en" sz="2000"/>
              <a:t>It can be observed here that GI Junk team travels from point A to B and then back towards point A to cover the next set of houses</a:t>
            </a:r>
            <a:endParaRPr sz="2000"/>
          </a:p>
          <a:p>
            <a:pPr marL="457200" marR="0" lvl="0" indent="0" algn="l" rtl="0">
              <a:lnSpc>
                <a:spcPct val="78181"/>
              </a:lnSpc>
              <a:spcBef>
                <a:spcPts val="0"/>
              </a:spcBef>
              <a:spcAft>
                <a:spcPts val="0"/>
              </a:spcAft>
              <a:buNone/>
            </a:pPr>
            <a:endParaRPr sz="2000"/>
          </a:p>
          <a:p>
            <a:pPr marL="457200" marR="0" lvl="0" indent="-355600" algn="l" rtl="0">
              <a:lnSpc>
                <a:spcPct val="78181"/>
              </a:lnSpc>
              <a:spcBef>
                <a:spcPts val="0"/>
              </a:spcBef>
              <a:spcAft>
                <a:spcPts val="0"/>
              </a:spcAft>
              <a:buSzPts val="2000"/>
              <a:buChar char="●"/>
            </a:pPr>
            <a:r>
              <a:rPr lang="en" sz="2000"/>
              <a:t>This additional distance increases travel time and decreases efficiency</a:t>
            </a:r>
            <a:endParaRPr sz="2000"/>
          </a:p>
        </p:txBody>
      </p:sp>
      <p:sp>
        <p:nvSpPr>
          <p:cNvPr id="238" name="Google Shape;23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 sz="3600"/>
              <a:t>Understanding the Movement of GI Junk's Fleet</a:t>
            </a:r>
            <a:endParaRPr sz="3600"/>
          </a:p>
        </p:txBody>
      </p:sp>
      <p:pic>
        <p:nvPicPr>
          <p:cNvPr id="239" name="Google Shape;239;p30"/>
          <p:cNvPicPr preferRelativeResize="0"/>
          <p:nvPr/>
        </p:nvPicPr>
        <p:blipFill rotWithShape="1">
          <a:blip r:embed="rId3">
            <a:alphaModFix/>
          </a:blip>
          <a:srcRect/>
          <a:stretch/>
        </p:blipFill>
        <p:spPr>
          <a:xfrm>
            <a:off x="11293468" y="5"/>
            <a:ext cx="868233" cy="880833"/>
          </a:xfrm>
          <a:prstGeom prst="rect">
            <a:avLst/>
          </a:prstGeom>
          <a:noFill/>
          <a:ln>
            <a:noFill/>
          </a:ln>
        </p:spPr>
      </p:pic>
      <p:pic>
        <p:nvPicPr>
          <p:cNvPr id="240" name="Google Shape;240;p30"/>
          <p:cNvPicPr preferRelativeResize="0"/>
          <p:nvPr/>
        </p:nvPicPr>
        <p:blipFill>
          <a:blip r:embed="rId4">
            <a:alphaModFix/>
          </a:blip>
          <a:stretch>
            <a:fillRect/>
          </a:stretch>
        </p:blipFill>
        <p:spPr>
          <a:xfrm>
            <a:off x="5744000" y="1829300"/>
            <a:ext cx="6436398" cy="3796475"/>
          </a:xfrm>
          <a:prstGeom prst="rect">
            <a:avLst/>
          </a:prstGeom>
          <a:noFill/>
          <a:ln>
            <a:noFill/>
          </a:ln>
        </p:spPr>
      </p:pic>
      <p:sp>
        <p:nvSpPr>
          <p:cNvPr id="241" name="Google Shape;241;p30"/>
          <p:cNvSpPr txBox="1"/>
          <p:nvPr/>
        </p:nvSpPr>
        <p:spPr>
          <a:xfrm>
            <a:off x="6877750" y="3075050"/>
            <a:ext cx="34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A</a:t>
            </a:r>
            <a:endParaRPr>
              <a:latin typeface="Calibri"/>
              <a:ea typeface="Calibri"/>
              <a:cs typeface="Calibri"/>
              <a:sym typeface="Calibri"/>
            </a:endParaRPr>
          </a:p>
        </p:txBody>
      </p:sp>
      <p:sp>
        <p:nvSpPr>
          <p:cNvPr id="242" name="Google Shape;242;p30"/>
          <p:cNvSpPr txBox="1"/>
          <p:nvPr/>
        </p:nvSpPr>
        <p:spPr>
          <a:xfrm>
            <a:off x="9468550" y="4673325"/>
            <a:ext cx="2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B</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20a2afee83b_1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 sz="3600"/>
              <a:t>Optimized Route Plan for GI Junk Fleet</a:t>
            </a:r>
            <a:endParaRPr sz="3600"/>
          </a:p>
        </p:txBody>
      </p:sp>
      <p:pic>
        <p:nvPicPr>
          <p:cNvPr id="248" name="Google Shape;248;g20a2afee83b_1_0"/>
          <p:cNvPicPr preferRelativeResize="0"/>
          <p:nvPr/>
        </p:nvPicPr>
        <p:blipFill rotWithShape="1">
          <a:blip r:embed="rId3">
            <a:alphaModFix/>
          </a:blip>
          <a:srcRect/>
          <a:stretch/>
        </p:blipFill>
        <p:spPr>
          <a:xfrm>
            <a:off x="11293468" y="5"/>
            <a:ext cx="868233" cy="880833"/>
          </a:xfrm>
          <a:prstGeom prst="rect">
            <a:avLst/>
          </a:prstGeom>
          <a:noFill/>
          <a:ln>
            <a:noFill/>
          </a:ln>
        </p:spPr>
      </p:pic>
      <p:pic>
        <p:nvPicPr>
          <p:cNvPr id="249" name="Google Shape;249;g20a2afee83b_1_0"/>
          <p:cNvPicPr preferRelativeResize="0"/>
          <p:nvPr/>
        </p:nvPicPr>
        <p:blipFill>
          <a:blip r:embed="rId4">
            <a:alphaModFix/>
          </a:blip>
          <a:stretch>
            <a:fillRect/>
          </a:stretch>
        </p:blipFill>
        <p:spPr>
          <a:xfrm>
            <a:off x="5691150" y="2146600"/>
            <a:ext cx="6436450" cy="3849525"/>
          </a:xfrm>
          <a:prstGeom prst="rect">
            <a:avLst/>
          </a:prstGeom>
          <a:noFill/>
          <a:ln>
            <a:noFill/>
          </a:ln>
        </p:spPr>
      </p:pic>
      <p:sp>
        <p:nvSpPr>
          <p:cNvPr id="250" name="Google Shape;250;g20a2afee83b_1_0"/>
          <p:cNvSpPr txBox="1">
            <a:spLocks noGrp="1"/>
          </p:cNvSpPr>
          <p:nvPr>
            <p:ph type="body" idx="1"/>
          </p:nvPr>
        </p:nvSpPr>
        <p:spPr>
          <a:xfrm>
            <a:off x="533400" y="2282825"/>
            <a:ext cx="5277300" cy="4351200"/>
          </a:xfrm>
          <a:prstGeom prst="rect">
            <a:avLst/>
          </a:prstGeom>
        </p:spPr>
        <p:txBody>
          <a:bodyPr spcFirstLastPara="1" wrap="square" lIns="91425" tIns="45700" rIns="91425" bIns="45700" anchor="t" anchorCtr="0">
            <a:normAutofit/>
          </a:bodyPr>
          <a:lstStyle/>
          <a:p>
            <a:pPr marL="457200" lvl="0" indent="-355600" algn="l" rtl="0">
              <a:lnSpc>
                <a:spcPct val="105000"/>
              </a:lnSpc>
              <a:spcBef>
                <a:spcPts val="0"/>
              </a:spcBef>
              <a:spcAft>
                <a:spcPts val="0"/>
              </a:spcAft>
              <a:buSzPts val="2000"/>
              <a:buChar char="●"/>
            </a:pPr>
            <a:r>
              <a:rPr lang="en" sz="2000">
                <a:highlight>
                  <a:schemeClr val="lt1"/>
                </a:highlight>
              </a:rPr>
              <a:t>The image here shows the optimized alternate route that can be taken by GI Junk to reduce the travel time</a:t>
            </a:r>
            <a:endParaRPr sz="2000">
              <a:highlight>
                <a:schemeClr val="lt1"/>
              </a:highlight>
            </a:endParaRPr>
          </a:p>
          <a:p>
            <a:pPr marL="457200" lvl="0" indent="0" algn="l" rtl="0">
              <a:lnSpc>
                <a:spcPct val="105000"/>
              </a:lnSpc>
              <a:spcBef>
                <a:spcPts val="0"/>
              </a:spcBef>
              <a:spcAft>
                <a:spcPts val="0"/>
              </a:spcAft>
              <a:buNone/>
            </a:pPr>
            <a:endParaRPr sz="2000">
              <a:highlight>
                <a:schemeClr val="lt1"/>
              </a:highlight>
            </a:endParaRPr>
          </a:p>
          <a:p>
            <a:pPr marL="457200" lvl="0" indent="-355600" algn="l" rtl="0">
              <a:lnSpc>
                <a:spcPct val="105000"/>
              </a:lnSpc>
              <a:spcBef>
                <a:spcPts val="0"/>
              </a:spcBef>
              <a:spcAft>
                <a:spcPts val="0"/>
              </a:spcAft>
              <a:buSzPts val="2000"/>
              <a:buChar char="●"/>
            </a:pPr>
            <a:r>
              <a:rPr lang="en" sz="2000">
                <a:highlight>
                  <a:schemeClr val="lt1"/>
                </a:highlight>
              </a:rPr>
              <a:t>GI Junk could potentially save time and fuel by unloading at Central station instead of South station, which is closer to the route between points C and D</a:t>
            </a:r>
            <a:endParaRPr sz="2000">
              <a:highlight>
                <a:schemeClr val="lt1"/>
              </a:highlight>
            </a:endParaRPr>
          </a:p>
          <a:p>
            <a:pPr marL="457200" lvl="0" indent="0" algn="l" rtl="0">
              <a:lnSpc>
                <a:spcPct val="105000"/>
              </a:lnSpc>
              <a:spcBef>
                <a:spcPts val="0"/>
              </a:spcBef>
              <a:spcAft>
                <a:spcPts val="0"/>
              </a:spcAft>
              <a:buNone/>
            </a:pPr>
            <a:endParaRPr sz="2000">
              <a:highlight>
                <a:schemeClr val="lt1"/>
              </a:highlight>
            </a:endParaRPr>
          </a:p>
          <a:p>
            <a:pPr marL="457200" lvl="0" indent="-355600" algn="l" rtl="0">
              <a:lnSpc>
                <a:spcPct val="105000"/>
              </a:lnSpc>
              <a:spcBef>
                <a:spcPts val="0"/>
              </a:spcBef>
              <a:spcAft>
                <a:spcPts val="0"/>
              </a:spcAft>
              <a:buSzPts val="2000"/>
              <a:buChar char="●"/>
            </a:pPr>
            <a:r>
              <a:rPr lang="en" sz="2000">
                <a:highlight>
                  <a:schemeClr val="lt1"/>
                </a:highlight>
              </a:rPr>
              <a:t>By reducing travel time, GI Junk can complete more jobs and potentially increase revenue</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3c2bb60f14_5_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600"/>
              <a:t>Savings Entailed in the Optimized Route</a:t>
            </a:r>
            <a:endParaRPr sz="3600"/>
          </a:p>
        </p:txBody>
      </p:sp>
      <p:pic>
        <p:nvPicPr>
          <p:cNvPr id="257" name="Google Shape;257;g23c2bb60f14_5_9"/>
          <p:cNvPicPr preferRelativeResize="0"/>
          <p:nvPr/>
        </p:nvPicPr>
        <p:blipFill>
          <a:blip r:embed="rId3">
            <a:alphaModFix/>
          </a:blip>
          <a:stretch>
            <a:fillRect/>
          </a:stretch>
        </p:blipFill>
        <p:spPr>
          <a:xfrm>
            <a:off x="152400" y="6383925"/>
            <a:ext cx="5436308" cy="321675"/>
          </a:xfrm>
          <a:prstGeom prst="rect">
            <a:avLst/>
          </a:prstGeom>
          <a:noFill/>
          <a:ln>
            <a:noFill/>
          </a:ln>
        </p:spPr>
      </p:pic>
      <p:graphicFrame>
        <p:nvGraphicFramePr>
          <p:cNvPr id="258" name="Google Shape;258;g23c2bb60f14_5_9"/>
          <p:cNvGraphicFramePr/>
          <p:nvPr/>
        </p:nvGraphicFramePr>
        <p:xfrm>
          <a:off x="1705300" y="1463650"/>
          <a:ext cx="3000000" cy="3000000"/>
        </p:xfrm>
        <a:graphic>
          <a:graphicData uri="http://schemas.openxmlformats.org/drawingml/2006/table">
            <a:tbl>
              <a:tblPr>
                <a:noFill/>
                <a:tableStyleId>{17FE9691-C949-4AF1-B5CC-7C43FB4BBB0C}</a:tableStyleId>
              </a:tblPr>
              <a:tblGrid>
                <a:gridCol w="4703350">
                  <a:extLst>
                    <a:ext uri="{9D8B030D-6E8A-4147-A177-3AD203B41FA5}">
                      <a16:colId xmlns:a16="http://schemas.microsoft.com/office/drawing/2014/main" val="20000"/>
                    </a:ext>
                  </a:extLst>
                </a:gridCol>
                <a:gridCol w="4659400">
                  <a:extLst>
                    <a:ext uri="{9D8B030D-6E8A-4147-A177-3AD203B41FA5}">
                      <a16:colId xmlns:a16="http://schemas.microsoft.com/office/drawing/2014/main" val="20001"/>
                    </a:ext>
                  </a:extLst>
                </a:gridCol>
              </a:tblGrid>
              <a:tr h="414850">
                <a:tc>
                  <a:txBody>
                    <a:bodyPr/>
                    <a:lstStyle/>
                    <a:p>
                      <a:pPr marL="0" lvl="0" indent="0" algn="l" rtl="0">
                        <a:lnSpc>
                          <a:spcPct val="115000"/>
                        </a:lnSpc>
                        <a:spcBef>
                          <a:spcPts val="0"/>
                        </a:spcBef>
                        <a:spcAft>
                          <a:spcPts val="0"/>
                        </a:spcAft>
                        <a:buNone/>
                      </a:pPr>
                      <a:r>
                        <a:rPr lang="en" sz="1800" b="1">
                          <a:solidFill>
                            <a:srgbClr val="FFFFFF"/>
                          </a:solidFill>
                          <a:latin typeface="Calibri"/>
                          <a:ea typeface="Calibri"/>
                          <a:cs typeface="Calibri"/>
                          <a:sym typeface="Calibri"/>
                        </a:rPr>
                        <a:t>Description</a:t>
                      </a:r>
                      <a:endParaRPr sz="1800" b="1">
                        <a:solidFill>
                          <a:srgbClr val="FFFFFF"/>
                        </a:solidFill>
                        <a:latin typeface="Calibri"/>
                        <a:ea typeface="Calibri"/>
                        <a:cs typeface="Calibri"/>
                        <a:sym typeface="Calibri"/>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2C4"/>
                    </a:solidFill>
                  </a:tcPr>
                </a:tc>
                <a:tc>
                  <a:txBody>
                    <a:bodyPr/>
                    <a:lstStyle/>
                    <a:p>
                      <a:pPr marL="0" lvl="0" indent="0" algn="l" rtl="0">
                        <a:lnSpc>
                          <a:spcPct val="115000"/>
                        </a:lnSpc>
                        <a:spcBef>
                          <a:spcPts val="0"/>
                        </a:spcBef>
                        <a:spcAft>
                          <a:spcPts val="0"/>
                        </a:spcAft>
                        <a:buNone/>
                      </a:pPr>
                      <a:r>
                        <a:rPr lang="en" sz="1800" b="1">
                          <a:solidFill>
                            <a:srgbClr val="FFFFFF"/>
                          </a:solidFill>
                          <a:latin typeface="Calibri"/>
                          <a:ea typeface="Calibri"/>
                          <a:cs typeface="Calibri"/>
                          <a:sym typeface="Calibri"/>
                        </a:rPr>
                        <a:t>Value</a:t>
                      </a:r>
                      <a:endParaRPr sz="1800" b="1">
                        <a:solidFill>
                          <a:srgbClr val="FFFFFF"/>
                        </a:solidFill>
                        <a:latin typeface="Calibri"/>
                        <a:ea typeface="Calibri"/>
                        <a:cs typeface="Calibri"/>
                        <a:sym typeface="Calibri"/>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2C4"/>
                    </a:solidFill>
                  </a:tcPr>
                </a:tc>
                <a:extLst>
                  <a:ext uri="{0D108BD9-81ED-4DB2-BD59-A6C34878D82A}">
                    <a16:rowId xmlns:a16="http://schemas.microsoft.com/office/drawing/2014/main" val="10000"/>
                  </a:ext>
                </a:extLst>
              </a:tr>
              <a:tr h="409000">
                <a:tc>
                  <a:txBody>
                    <a:bodyPr/>
                    <a:lstStyle/>
                    <a:p>
                      <a:pPr marL="0" lvl="0" indent="0" algn="l" rtl="0">
                        <a:lnSpc>
                          <a:spcPct val="115000"/>
                        </a:lnSpc>
                        <a:spcBef>
                          <a:spcPts val="0"/>
                        </a:spcBef>
                        <a:spcAft>
                          <a:spcPts val="0"/>
                        </a:spcAft>
                        <a:buNone/>
                      </a:pPr>
                      <a:r>
                        <a:rPr lang="en" sz="1500"/>
                        <a:t>Distance traversed with the current route</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5EA"/>
                    </a:solidFill>
                  </a:tcPr>
                </a:tc>
                <a:tc>
                  <a:txBody>
                    <a:bodyPr/>
                    <a:lstStyle/>
                    <a:p>
                      <a:pPr marL="0" lvl="0" indent="0" algn="l" rtl="0">
                        <a:lnSpc>
                          <a:spcPct val="115000"/>
                        </a:lnSpc>
                        <a:spcBef>
                          <a:spcPts val="0"/>
                        </a:spcBef>
                        <a:spcAft>
                          <a:spcPts val="0"/>
                        </a:spcAft>
                        <a:buNone/>
                      </a:pPr>
                      <a:r>
                        <a:rPr lang="en" sz="1500"/>
                        <a:t>140 miles</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5EA"/>
                    </a:solidFill>
                  </a:tcPr>
                </a:tc>
                <a:extLst>
                  <a:ext uri="{0D108BD9-81ED-4DB2-BD59-A6C34878D82A}">
                    <a16:rowId xmlns:a16="http://schemas.microsoft.com/office/drawing/2014/main" val="10001"/>
                  </a:ext>
                </a:extLst>
              </a:tr>
              <a:tr h="409000">
                <a:tc>
                  <a:txBody>
                    <a:bodyPr/>
                    <a:lstStyle/>
                    <a:p>
                      <a:pPr marL="0" lvl="0" indent="0" algn="l" rtl="0">
                        <a:lnSpc>
                          <a:spcPct val="115000"/>
                        </a:lnSpc>
                        <a:spcBef>
                          <a:spcPts val="0"/>
                        </a:spcBef>
                        <a:spcAft>
                          <a:spcPts val="0"/>
                        </a:spcAft>
                        <a:buNone/>
                      </a:pPr>
                      <a:r>
                        <a:rPr lang="en" sz="1500"/>
                        <a:t>Distance traversed with the optimized route</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lvl="0" indent="0" algn="l" rtl="0">
                        <a:lnSpc>
                          <a:spcPct val="115000"/>
                        </a:lnSpc>
                        <a:spcBef>
                          <a:spcPts val="0"/>
                        </a:spcBef>
                        <a:spcAft>
                          <a:spcPts val="0"/>
                        </a:spcAft>
                        <a:buNone/>
                      </a:pPr>
                      <a:r>
                        <a:rPr lang="en" sz="1500"/>
                        <a:t>84 miles</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954350">
                <a:tc>
                  <a:txBody>
                    <a:bodyPr/>
                    <a:lstStyle/>
                    <a:p>
                      <a:pPr marL="0" lvl="0" indent="0" algn="l" rtl="0">
                        <a:lnSpc>
                          <a:spcPct val="115000"/>
                        </a:lnSpc>
                        <a:spcBef>
                          <a:spcPts val="0"/>
                        </a:spcBef>
                        <a:spcAft>
                          <a:spcPts val="0"/>
                        </a:spcAft>
                        <a:buNone/>
                      </a:pPr>
                      <a:r>
                        <a:rPr lang="en" sz="1500"/>
                        <a:t>Time taken to cover the current route (assuming an average vehicle speed of 45 miles per hour)</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5EA"/>
                    </a:solidFill>
                  </a:tcPr>
                </a:tc>
                <a:tc>
                  <a:txBody>
                    <a:bodyPr/>
                    <a:lstStyle/>
                    <a:p>
                      <a:pPr marL="0" lvl="0" indent="0" algn="l" rtl="0">
                        <a:lnSpc>
                          <a:spcPct val="115000"/>
                        </a:lnSpc>
                        <a:spcBef>
                          <a:spcPts val="0"/>
                        </a:spcBef>
                        <a:spcAft>
                          <a:spcPts val="0"/>
                        </a:spcAft>
                        <a:buNone/>
                      </a:pPr>
                      <a:r>
                        <a:rPr lang="en" sz="1500"/>
                        <a:t>3 hours</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5EA"/>
                    </a:solidFill>
                  </a:tcPr>
                </a:tc>
                <a:extLst>
                  <a:ext uri="{0D108BD9-81ED-4DB2-BD59-A6C34878D82A}">
                    <a16:rowId xmlns:a16="http://schemas.microsoft.com/office/drawing/2014/main" val="10003"/>
                  </a:ext>
                </a:extLst>
              </a:tr>
              <a:tr h="409000">
                <a:tc>
                  <a:txBody>
                    <a:bodyPr/>
                    <a:lstStyle/>
                    <a:p>
                      <a:pPr marL="0" lvl="0" indent="0" algn="l" rtl="0">
                        <a:lnSpc>
                          <a:spcPct val="115000"/>
                        </a:lnSpc>
                        <a:spcBef>
                          <a:spcPts val="0"/>
                        </a:spcBef>
                        <a:spcAft>
                          <a:spcPts val="0"/>
                        </a:spcAft>
                        <a:buNone/>
                      </a:pPr>
                      <a:r>
                        <a:rPr lang="en" sz="1500"/>
                        <a:t>Time taken to cover the optimized route</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lvl="0" indent="0" algn="l" rtl="0">
                        <a:lnSpc>
                          <a:spcPct val="115000"/>
                        </a:lnSpc>
                        <a:spcBef>
                          <a:spcPts val="0"/>
                        </a:spcBef>
                        <a:spcAft>
                          <a:spcPts val="0"/>
                        </a:spcAft>
                        <a:buNone/>
                      </a:pPr>
                      <a:r>
                        <a:rPr lang="en" sz="1500"/>
                        <a:t>2 hours</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r h="409000">
                <a:tc>
                  <a:txBody>
                    <a:bodyPr/>
                    <a:lstStyle/>
                    <a:p>
                      <a:pPr marL="0" lvl="0" indent="0" algn="l" rtl="0">
                        <a:lnSpc>
                          <a:spcPct val="115000"/>
                        </a:lnSpc>
                        <a:spcBef>
                          <a:spcPts val="0"/>
                        </a:spcBef>
                        <a:spcAft>
                          <a:spcPts val="0"/>
                        </a:spcAft>
                        <a:buNone/>
                      </a:pPr>
                      <a:r>
                        <a:rPr lang="en" sz="1500"/>
                        <a:t>Time saved by taking the optimized route</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5EA"/>
                    </a:solidFill>
                  </a:tcPr>
                </a:tc>
                <a:tc>
                  <a:txBody>
                    <a:bodyPr/>
                    <a:lstStyle/>
                    <a:p>
                      <a:pPr marL="0" lvl="0" indent="0" algn="l" rtl="0">
                        <a:lnSpc>
                          <a:spcPct val="115000"/>
                        </a:lnSpc>
                        <a:spcBef>
                          <a:spcPts val="0"/>
                        </a:spcBef>
                        <a:spcAft>
                          <a:spcPts val="0"/>
                        </a:spcAft>
                        <a:buNone/>
                      </a:pPr>
                      <a:r>
                        <a:rPr lang="en" sz="1500"/>
                        <a:t>1 hour</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5EA"/>
                    </a:solidFill>
                  </a:tcPr>
                </a:tc>
                <a:extLst>
                  <a:ext uri="{0D108BD9-81ED-4DB2-BD59-A6C34878D82A}">
                    <a16:rowId xmlns:a16="http://schemas.microsoft.com/office/drawing/2014/main" val="10005"/>
                  </a:ext>
                </a:extLst>
              </a:tr>
              <a:tr h="681675">
                <a:tc>
                  <a:txBody>
                    <a:bodyPr/>
                    <a:lstStyle/>
                    <a:p>
                      <a:pPr marL="0" lvl="0" indent="0" algn="l" rtl="0">
                        <a:lnSpc>
                          <a:spcPct val="115000"/>
                        </a:lnSpc>
                        <a:spcBef>
                          <a:spcPts val="0"/>
                        </a:spcBef>
                        <a:spcAft>
                          <a:spcPts val="0"/>
                        </a:spcAft>
                        <a:buNone/>
                      </a:pPr>
                      <a:r>
                        <a:rPr lang="en" sz="1500"/>
                        <a:t>Average time taken to complete a 1/4 load job (hour)</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lvl="0" indent="0" algn="l" rtl="0">
                        <a:lnSpc>
                          <a:spcPct val="115000"/>
                        </a:lnSpc>
                        <a:spcBef>
                          <a:spcPts val="0"/>
                        </a:spcBef>
                        <a:spcAft>
                          <a:spcPts val="0"/>
                        </a:spcAft>
                        <a:buNone/>
                      </a:pPr>
                      <a:r>
                        <a:rPr lang="en" sz="1500"/>
                        <a:t>1 hour</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6"/>
                  </a:ext>
                </a:extLst>
              </a:tr>
              <a:tr h="409000">
                <a:tc>
                  <a:txBody>
                    <a:bodyPr/>
                    <a:lstStyle/>
                    <a:p>
                      <a:pPr marL="0" lvl="0" indent="0" algn="l" rtl="0">
                        <a:lnSpc>
                          <a:spcPct val="115000"/>
                        </a:lnSpc>
                        <a:spcBef>
                          <a:spcPts val="0"/>
                        </a:spcBef>
                        <a:spcAft>
                          <a:spcPts val="0"/>
                        </a:spcAft>
                        <a:buNone/>
                      </a:pPr>
                      <a:r>
                        <a:rPr lang="en" sz="1500"/>
                        <a:t>Average revenue per 1/4 load job (USD)</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5EA"/>
                    </a:solidFill>
                  </a:tcPr>
                </a:tc>
                <a:tc>
                  <a:txBody>
                    <a:bodyPr/>
                    <a:lstStyle/>
                    <a:p>
                      <a:pPr marL="0" lvl="0" indent="0" algn="l" rtl="0">
                        <a:lnSpc>
                          <a:spcPct val="115000"/>
                        </a:lnSpc>
                        <a:spcBef>
                          <a:spcPts val="0"/>
                        </a:spcBef>
                        <a:spcAft>
                          <a:spcPts val="0"/>
                        </a:spcAft>
                        <a:buNone/>
                      </a:pPr>
                      <a:r>
                        <a:rPr lang="en" sz="1500"/>
                        <a:t>400</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5EA"/>
                    </a:solidFill>
                  </a:tcPr>
                </a:tc>
                <a:extLst>
                  <a:ext uri="{0D108BD9-81ED-4DB2-BD59-A6C34878D82A}">
                    <a16:rowId xmlns:a16="http://schemas.microsoft.com/office/drawing/2014/main" val="10007"/>
                  </a:ext>
                </a:extLst>
              </a:tr>
              <a:tr h="409000">
                <a:tc>
                  <a:txBody>
                    <a:bodyPr/>
                    <a:lstStyle/>
                    <a:p>
                      <a:pPr marL="0" lvl="0" indent="0" algn="l" rtl="0">
                        <a:lnSpc>
                          <a:spcPct val="115000"/>
                        </a:lnSpc>
                        <a:spcBef>
                          <a:spcPts val="0"/>
                        </a:spcBef>
                        <a:spcAft>
                          <a:spcPts val="0"/>
                        </a:spcAft>
                        <a:buNone/>
                      </a:pPr>
                      <a:r>
                        <a:rPr lang="en" sz="1500"/>
                        <a:t>Estimated revenue gain (USD)*</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lvl="0" indent="0" algn="l" rtl="0">
                        <a:lnSpc>
                          <a:spcPct val="115000"/>
                        </a:lnSpc>
                        <a:spcBef>
                          <a:spcPts val="0"/>
                        </a:spcBef>
                        <a:spcAft>
                          <a:spcPts val="0"/>
                        </a:spcAft>
                        <a:buNone/>
                      </a:pPr>
                      <a:r>
                        <a:rPr lang="en" sz="1500"/>
                        <a:t>400</a:t>
                      </a:r>
                      <a:endParaRPr sz="1500"/>
                    </a:p>
                  </a:txBody>
                  <a:tcPr marL="66675" marR="66675" marT="66675" marB="6667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215dc142e52_0_11"/>
          <p:cNvSpPr txBox="1">
            <a:spLocks noGrp="1"/>
          </p:cNvSpPr>
          <p:nvPr>
            <p:ph type="body" idx="1"/>
          </p:nvPr>
        </p:nvSpPr>
        <p:spPr>
          <a:xfrm>
            <a:off x="4554750" y="2987400"/>
            <a:ext cx="3869700" cy="883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800"/>
              <a:buNone/>
            </a:pPr>
            <a:r>
              <a:rPr lang="en" sz="5000"/>
              <a:t>Thank You</a:t>
            </a:r>
            <a:endParaRPr sz="5000"/>
          </a:p>
        </p:txBody>
      </p:sp>
      <p:pic>
        <p:nvPicPr>
          <p:cNvPr id="265" name="Google Shape;265;g215dc142e52_0_11"/>
          <p:cNvPicPr preferRelativeResize="0"/>
          <p:nvPr/>
        </p:nvPicPr>
        <p:blipFill rotWithShape="1">
          <a:blip r:embed="rId3">
            <a:alphaModFix/>
          </a:blip>
          <a:srcRect/>
          <a:stretch/>
        </p:blipFill>
        <p:spPr>
          <a:xfrm>
            <a:off x="11293468" y="5"/>
            <a:ext cx="868233" cy="8808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 sz="3900"/>
              <a:t>Revenue Analysis: Targeting Expansion in Oregon's Top Cities</a:t>
            </a:r>
            <a:endParaRPr sz="3900"/>
          </a:p>
        </p:txBody>
      </p:sp>
      <p:sp>
        <p:nvSpPr>
          <p:cNvPr id="271" name="Google Shape;271;p20"/>
          <p:cNvSpPr txBox="1">
            <a:spLocks noGrp="1"/>
          </p:cNvSpPr>
          <p:nvPr>
            <p:ph type="body" idx="1"/>
          </p:nvPr>
        </p:nvSpPr>
        <p:spPr>
          <a:xfrm>
            <a:off x="838200" y="2555875"/>
            <a:ext cx="3702600" cy="3025800"/>
          </a:xfrm>
          <a:prstGeom prst="rect">
            <a:avLst/>
          </a:prstGeom>
          <a:noFill/>
          <a:ln>
            <a:noFill/>
          </a:ln>
        </p:spPr>
        <p:txBody>
          <a:bodyPr spcFirstLastPara="1" wrap="square" lIns="91425" tIns="45700" rIns="91425" bIns="45700" anchor="t" anchorCtr="0">
            <a:normAutofit/>
          </a:bodyPr>
          <a:lstStyle/>
          <a:p>
            <a:pPr marL="457200" lvl="0" indent="-356870" algn="l" rtl="0">
              <a:lnSpc>
                <a:spcPct val="95000"/>
              </a:lnSpc>
              <a:spcBef>
                <a:spcPts val="1000"/>
              </a:spcBef>
              <a:spcAft>
                <a:spcPts val="0"/>
              </a:spcAft>
              <a:buClr>
                <a:schemeClr val="dk1"/>
              </a:buClr>
              <a:buSzPts val="2020"/>
              <a:buChar char="•"/>
            </a:pPr>
            <a:r>
              <a:rPr lang="en" sz="2020"/>
              <a:t>Oregon accounts for ~70% of the total revenue GI Junk generates</a:t>
            </a:r>
            <a:endParaRPr sz="2020"/>
          </a:p>
          <a:p>
            <a:pPr marL="457200" lvl="0" indent="0" algn="l" rtl="0">
              <a:lnSpc>
                <a:spcPct val="95000"/>
              </a:lnSpc>
              <a:spcBef>
                <a:spcPts val="1000"/>
              </a:spcBef>
              <a:spcAft>
                <a:spcPts val="0"/>
              </a:spcAft>
              <a:buNone/>
            </a:pPr>
            <a:endParaRPr sz="2020"/>
          </a:p>
          <a:p>
            <a:pPr marL="457200" lvl="0" indent="-356870" algn="l" rtl="0">
              <a:lnSpc>
                <a:spcPct val="95000"/>
              </a:lnSpc>
              <a:spcBef>
                <a:spcPts val="1000"/>
              </a:spcBef>
              <a:spcAft>
                <a:spcPts val="0"/>
              </a:spcAft>
              <a:buSzPts val="2020"/>
              <a:buChar char="•"/>
            </a:pPr>
            <a:endParaRPr sz="2020"/>
          </a:p>
        </p:txBody>
      </p:sp>
      <p:pic>
        <p:nvPicPr>
          <p:cNvPr id="272" name="Google Shape;272;p20"/>
          <p:cNvPicPr preferRelativeResize="0"/>
          <p:nvPr/>
        </p:nvPicPr>
        <p:blipFill rotWithShape="1">
          <a:blip r:embed="rId3">
            <a:alphaModFix/>
          </a:blip>
          <a:srcRect/>
          <a:stretch/>
        </p:blipFill>
        <p:spPr>
          <a:xfrm>
            <a:off x="11293468" y="5"/>
            <a:ext cx="868233" cy="880833"/>
          </a:xfrm>
          <a:prstGeom prst="rect">
            <a:avLst/>
          </a:prstGeom>
          <a:noFill/>
          <a:ln>
            <a:noFill/>
          </a:ln>
        </p:spPr>
      </p:pic>
      <p:pic>
        <p:nvPicPr>
          <p:cNvPr id="273" name="Google Shape;273;p20"/>
          <p:cNvPicPr preferRelativeResize="0"/>
          <p:nvPr/>
        </p:nvPicPr>
        <p:blipFill>
          <a:blip r:embed="rId4">
            <a:alphaModFix/>
          </a:blip>
          <a:stretch>
            <a:fillRect/>
          </a:stretch>
        </p:blipFill>
        <p:spPr>
          <a:xfrm>
            <a:off x="4693200" y="1843088"/>
            <a:ext cx="7346399" cy="4339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0a2afee83b_2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600"/>
              <a:t>Marketing Strategies at Elderly Populated Areas</a:t>
            </a:r>
            <a:endParaRPr sz="3600"/>
          </a:p>
        </p:txBody>
      </p:sp>
      <p:sp>
        <p:nvSpPr>
          <p:cNvPr id="280" name="Google Shape;280;g20a2afee83b_2_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04800" algn="l" rtl="0">
              <a:lnSpc>
                <a:spcPct val="115000"/>
              </a:lnSpc>
              <a:spcBef>
                <a:spcPts val="150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Direct mail or flyer campaigns: You could create flyers or mailers that highlight your junk removal services and target them to neighborhoods or areas with a high concentration of seniors or retirement communities.</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Online advertising: You could run targeted online ads on social media platforms like Facebook or Instagram, or on search engines like Google or Bing. You can target specific age groups or geographic locations to reach seniors and their families.</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Referral programs: You could offer referral incentives or discounts to seniors or their children who refer your services to others.</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Partnering with senior service organizations: You could establish partnerships with organizations that serve seniors, such as retirement homes, senior centers, or community centers. This could help you reach a wider audience of potential customers.</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Word of mouth: Satisfied customers are likely to recommend your services to others, so it's important to provide high-quality service to all customers to build a good reputation in the community.</a:t>
            </a:r>
            <a:endParaRPr sz="1200">
              <a:solidFill>
                <a:srgbClr val="374151"/>
              </a:solidFill>
              <a:latin typeface="Roboto"/>
              <a:ea typeface="Roboto"/>
              <a:cs typeface="Roboto"/>
              <a:sym typeface="Roboto"/>
            </a:endParaRPr>
          </a:p>
          <a:p>
            <a:pPr marL="0" lvl="0" indent="0" algn="l" rtl="0">
              <a:spcBef>
                <a:spcPts val="150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g215cb20ca17_1_30"/>
          <p:cNvPicPr preferRelativeResize="0"/>
          <p:nvPr/>
        </p:nvPicPr>
        <p:blipFill rotWithShape="1">
          <a:blip r:embed="rId3">
            <a:alphaModFix/>
          </a:blip>
          <a:srcRect/>
          <a:stretch/>
        </p:blipFill>
        <p:spPr>
          <a:xfrm>
            <a:off x="5575700" y="1636481"/>
            <a:ext cx="6235300" cy="4981451"/>
          </a:xfrm>
          <a:prstGeom prst="rect">
            <a:avLst/>
          </a:prstGeom>
          <a:noFill/>
          <a:ln>
            <a:noFill/>
          </a:ln>
        </p:spPr>
      </p:pic>
      <p:sp>
        <p:nvSpPr>
          <p:cNvPr id="287" name="Google Shape;287;g215cb20ca17_1_30"/>
          <p:cNvSpPr txBox="1">
            <a:spLocks noGrp="1"/>
          </p:cNvSpPr>
          <p:nvPr>
            <p:ph type="body" idx="1"/>
          </p:nvPr>
        </p:nvSpPr>
        <p:spPr>
          <a:xfrm>
            <a:off x="340300" y="1560332"/>
            <a:ext cx="4499400" cy="4495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000000"/>
              </a:buClr>
              <a:buSzPts val="1600"/>
              <a:buFont typeface="Arial"/>
              <a:buNone/>
            </a:pPr>
            <a:endParaRPr sz="2000"/>
          </a:p>
          <a:p>
            <a:pPr marL="457200" marR="0" lvl="0" indent="-355600" algn="l" rtl="0">
              <a:lnSpc>
                <a:spcPct val="90000"/>
              </a:lnSpc>
              <a:spcBef>
                <a:spcPts val="1000"/>
              </a:spcBef>
              <a:spcAft>
                <a:spcPts val="0"/>
              </a:spcAft>
              <a:buSzPts val="2000"/>
              <a:buChar char="●"/>
            </a:pPr>
            <a:r>
              <a:rPr lang="en" sz="2000"/>
              <a:t>GI Junk’s revenue grew 3.5 times from 2019 to 2022</a:t>
            </a:r>
            <a:endParaRPr sz="2000"/>
          </a:p>
          <a:p>
            <a:pPr marL="457200" marR="0" lvl="0" indent="0" algn="l" rtl="0">
              <a:lnSpc>
                <a:spcPct val="90000"/>
              </a:lnSpc>
              <a:spcBef>
                <a:spcPts val="1000"/>
              </a:spcBef>
              <a:spcAft>
                <a:spcPts val="0"/>
              </a:spcAft>
              <a:buSzPts val="1800"/>
              <a:buNone/>
            </a:pPr>
            <a:endParaRPr sz="2000"/>
          </a:p>
          <a:p>
            <a:pPr marL="457200" marR="0" lvl="0" indent="-355600" algn="l" rtl="0">
              <a:lnSpc>
                <a:spcPct val="90000"/>
              </a:lnSpc>
              <a:spcBef>
                <a:spcPts val="1000"/>
              </a:spcBef>
              <a:spcAft>
                <a:spcPts val="0"/>
              </a:spcAft>
              <a:buSzPts val="2000"/>
              <a:buChar char="●"/>
            </a:pPr>
            <a:r>
              <a:rPr lang="en" sz="2000"/>
              <a:t>While costs have been on the rise since 2021, reduction in revenue in the year 2021 led to a strong decline in profit in this period</a:t>
            </a:r>
            <a:endParaRPr sz="2000"/>
          </a:p>
          <a:p>
            <a:pPr marL="457200" marR="0" lvl="0" indent="0" algn="l" rtl="0">
              <a:lnSpc>
                <a:spcPct val="90000"/>
              </a:lnSpc>
              <a:spcBef>
                <a:spcPts val="1000"/>
              </a:spcBef>
              <a:spcAft>
                <a:spcPts val="0"/>
              </a:spcAft>
              <a:buSzPts val="1800"/>
              <a:buNone/>
            </a:pPr>
            <a:endParaRPr sz="2000"/>
          </a:p>
          <a:p>
            <a:pPr marL="457200" lvl="0" indent="-355600" algn="l" rtl="0">
              <a:lnSpc>
                <a:spcPct val="90000"/>
              </a:lnSpc>
              <a:spcBef>
                <a:spcPts val="0"/>
              </a:spcBef>
              <a:spcAft>
                <a:spcPts val="0"/>
              </a:spcAft>
              <a:buSzPts val="2000"/>
              <a:buChar char="●"/>
            </a:pPr>
            <a:r>
              <a:rPr lang="en" sz="2000"/>
              <a:t>A strong increase in revenue in 2022, showcased the highest profit over the years for GI Junk</a:t>
            </a:r>
            <a:endParaRPr sz="2000"/>
          </a:p>
          <a:p>
            <a:pPr marL="0" marR="0" lvl="0" indent="0" algn="l" rtl="0">
              <a:lnSpc>
                <a:spcPct val="90000"/>
              </a:lnSpc>
              <a:spcBef>
                <a:spcPts val="1000"/>
              </a:spcBef>
              <a:spcAft>
                <a:spcPts val="0"/>
              </a:spcAft>
              <a:buSzPts val="1800"/>
              <a:buNone/>
            </a:pPr>
            <a:endParaRPr sz="2000"/>
          </a:p>
        </p:txBody>
      </p:sp>
      <p:sp>
        <p:nvSpPr>
          <p:cNvPr id="288" name="Google Shape;288;g215cb20ca17_1_30"/>
          <p:cNvSpPr txBox="1">
            <a:spLocks noGrp="1"/>
          </p:cNvSpPr>
          <p:nvPr>
            <p:ph type="title"/>
          </p:nvPr>
        </p:nvSpPr>
        <p:spPr>
          <a:xfrm>
            <a:off x="415600" y="212367"/>
            <a:ext cx="11360700" cy="76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759"/>
              <a:t>Financial Performance: Analyzing Revenue, Cost, and Profit for GI Junk (2018-2022)</a:t>
            </a:r>
            <a:endParaRPr sz="3759"/>
          </a:p>
        </p:txBody>
      </p:sp>
      <p:pic>
        <p:nvPicPr>
          <p:cNvPr id="289" name="Google Shape;289;g215cb20ca17_1_30"/>
          <p:cNvPicPr preferRelativeResize="0"/>
          <p:nvPr/>
        </p:nvPicPr>
        <p:blipFill rotWithShape="1">
          <a:blip r:embed="rId4">
            <a:alphaModFix/>
          </a:blip>
          <a:srcRect/>
          <a:stretch/>
        </p:blipFill>
        <p:spPr>
          <a:xfrm>
            <a:off x="11293468" y="5"/>
            <a:ext cx="868233" cy="880833"/>
          </a:xfrm>
          <a:prstGeom prst="rect">
            <a:avLst/>
          </a:prstGeom>
          <a:noFill/>
          <a:ln>
            <a:noFill/>
          </a:ln>
        </p:spPr>
      </p:pic>
      <p:pic>
        <p:nvPicPr>
          <p:cNvPr id="290" name="Google Shape;290;g215cb20ca17_1_30"/>
          <p:cNvPicPr preferRelativeResize="0"/>
          <p:nvPr/>
        </p:nvPicPr>
        <p:blipFill rotWithShape="1">
          <a:blip r:embed="rId5">
            <a:alphaModFix/>
          </a:blip>
          <a:srcRect/>
          <a:stretch/>
        </p:blipFill>
        <p:spPr>
          <a:xfrm>
            <a:off x="9062750" y="1800400"/>
            <a:ext cx="3098958" cy="2885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body" idx="1"/>
          </p:nvPr>
        </p:nvSpPr>
        <p:spPr>
          <a:xfrm>
            <a:off x="838200" y="1825625"/>
            <a:ext cx="10940400" cy="42186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1000"/>
              </a:spcBef>
              <a:spcAft>
                <a:spcPts val="0"/>
              </a:spcAft>
              <a:buNone/>
            </a:pPr>
            <a:r>
              <a:rPr lang="en" sz="2100"/>
              <a:t>The team conducted an exploratory data analysis of the data provided by GI Junk and arrived at the following insights:</a:t>
            </a:r>
            <a:endParaRPr sz="2100"/>
          </a:p>
          <a:p>
            <a:pPr marL="0" lvl="0" indent="0" algn="l" rtl="0">
              <a:lnSpc>
                <a:spcPct val="80000"/>
              </a:lnSpc>
              <a:spcBef>
                <a:spcPts val="1000"/>
              </a:spcBef>
              <a:spcAft>
                <a:spcPts val="0"/>
              </a:spcAft>
              <a:buNone/>
            </a:pPr>
            <a:endParaRPr sz="2100"/>
          </a:p>
          <a:p>
            <a:pPr marL="914400" lvl="1" indent="-361950" algn="l" rtl="0">
              <a:lnSpc>
                <a:spcPct val="80000"/>
              </a:lnSpc>
              <a:spcBef>
                <a:spcPts val="0"/>
              </a:spcBef>
              <a:spcAft>
                <a:spcPts val="0"/>
              </a:spcAft>
              <a:buSzPts val="2100"/>
              <a:buChar char="•"/>
            </a:pPr>
            <a:r>
              <a:rPr lang="en" sz="2100"/>
              <a:t>Revenue per repeat customer is higher than the revenue per new customer</a:t>
            </a:r>
            <a:endParaRPr sz="2100"/>
          </a:p>
          <a:p>
            <a:pPr marL="914400" lvl="1" indent="-361950" algn="l" rtl="0">
              <a:lnSpc>
                <a:spcPct val="70000"/>
              </a:lnSpc>
              <a:spcBef>
                <a:spcPts val="0"/>
              </a:spcBef>
              <a:spcAft>
                <a:spcPts val="0"/>
              </a:spcAft>
              <a:buSzPts val="2100"/>
              <a:buChar char="•"/>
            </a:pPr>
            <a:r>
              <a:rPr lang="en" sz="2100"/>
              <a:t>The revenue per client across these cities as well as the revenue per job is consistent across the cities</a:t>
            </a:r>
            <a:endParaRPr sz="2100"/>
          </a:p>
          <a:p>
            <a:pPr marL="914400" lvl="1" indent="-361950" algn="l" rtl="0">
              <a:lnSpc>
                <a:spcPct val="80000"/>
              </a:lnSpc>
              <a:spcBef>
                <a:spcPts val="0"/>
              </a:spcBef>
              <a:spcAft>
                <a:spcPts val="0"/>
              </a:spcAft>
              <a:buSzPts val="2100"/>
              <a:buChar char="•"/>
            </a:pPr>
            <a:r>
              <a:rPr lang="en" sz="2100"/>
              <a:t>The conversion rate is the highest for GI Junk Website followed by Google</a:t>
            </a:r>
            <a:endParaRPr sz="2100"/>
          </a:p>
          <a:p>
            <a:pPr marL="914400" lvl="1" indent="-361950" algn="l" rtl="0">
              <a:lnSpc>
                <a:spcPct val="80000"/>
              </a:lnSpc>
              <a:spcBef>
                <a:spcPts val="0"/>
              </a:spcBef>
              <a:spcAft>
                <a:spcPts val="0"/>
              </a:spcAft>
              <a:buSzPts val="2100"/>
              <a:buChar char="•"/>
            </a:pPr>
            <a:r>
              <a:rPr lang="en" sz="2100"/>
              <a:t>COGS forms a significant proportion (75-80%) of the costs incurred by GI Junk over the years</a:t>
            </a:r>
            <a:endParaRPr sz="2100"/>
          </a:p>
          <a:p>
            <a:pPr marL="914400" lvl="1" indent="-361950" algn="l" rtl="0">
              <a:lnSpc>
                <a:spcPct val="70000"/>
              </a:lnSpc>
              <a:spcBef>
                <a:spcPts val="0"/>
              </a:spcBef>
              <a:spcAft>
                <a:spcPts val="0"/>
              </a:spcAft>
              <a:buSzPts val="2100"/>
              <a:buChar char="•"/>
            </a:pPr>
            <a:r>
              <a:rPr lang="en" sz="2100"/>
              <a:t>A large proportion of the total revenue accrued across the by GI Junk is being spent as employee costs</a:t>
            </a:r>
            <a:endParaRPr sz="2100"/>
          </a:p>
          <a:p>
            <a:pPr marL="914400" lvl="0" indent="0" algn="l" rtl="0">
              <a:lnSpc>
                <a:spcPct val="70000"/>
              </a:lnSpc>
              <a:spcBef>
                <a:spcPts val="0"/>
              </a:spcBef>
              <a:spcAft>
                <a:spcPts val="0"/>
              </a:spcAft>
              <a:buNone/>
            </a:pPr>
            <a:endParaRPr sz="2100"/>
          </a:p>
          <a:p>
            <a:pPr marL="0" lvl="0" indent="0" algn="l" rtl="0">
              <a:lnSpc>
                <a:spcPct val="70000"/>
              </a:lnSpc>
              <a:spcBef>
                <a:spcPts val="0"/>
              </a:spcBef>
              <a:spcAft>
                <a:spcPts val="0"/>
              </a:spcAft>
              <a:buNone/>
            </a:pPr>
            <a:r>
              <a:rPr lang="en" sz="2100"/>
              <a:t>Based on the discussion with GI Junk team, the following areas were identified for a deep dive analysis:</a:t>
            </a:r>
            <a:endParaRPr sz="2100"/>
          </a:p>
          <a:p>
            <a:pPr marL="0" lvl="0" indent="0" algn="l" rtl="0">
              <a:lnSpc>
                <a:spcPct val="70000"/>
              </a:lnSpc>
              <a:spcBef>
                <a:spcPts val="0"/>
              </a:spcBef>
              <a:spcAft>
                <a:spcPts val="0"/>
              </a:spcAft>
              <a:buNone/>
            </a:pPr>
            <a:endParaRPr sz="2100"/>
          </a:p>
          <a:p>
            <a:pPr marL="914400" lvl="1" indent="-361950" algn="l" rtl="0">
              <a:lnSpc>
                <a:spcPct val="70000"/>
              </a:lnSpc>
              <a:spcBef>
                <a:spcPts val="0"/>
              </a:spcBef>
              <a:spcAft>
                <a:spcPts val="0"/>
              </a:spcAft>
              <a:buSzPts val="2100"/>
              <a:buChar char="•"/>
            </a:pPr>
            <a:r>
              <a:rPr lang="en" sz="2100"/>
              <a:t>Enhancing customer acquisition and retention</a:t>
            </a:r>
            <a:endParaRPr sz="2100"/>
          </a:p>
          <a:p>
            <a:pPr marL="914400" lvl="1" indent="-361950" algn="l" rtl="0">
              <a:lnSpc>
                <a:spcPct val="70000"/>
              </a:lnSpc>
              <a:spcBef>
                <a:spcPts val="0"/>
              </a:spcBef>
              <a:spcAft>
                <a:spcPts val="0"/>
              </a:spcAft>
              <a:buSzPts val="2100"/>
              <a:buChar char="•"/>
            </a:pPr>
            <a:r>
              <a:rPr lang="en" sz="2100"/>
              <a:t>Improving employee productivity and determining compensation for employees </a:t>
            </a:r>
            <a:endParaRPr sz="2100"/>
          </a:p>
        </p:txBody>
      </p:sp>
      <p:sp>
        <p:nvSpPr>
          <p:cNvPr id="101" name="Google Shape;101;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 sz="3600"/>
              <a:t>Summary of Previous Analysis</a:t>
            </a:r>
            <a:endParaRPr sz="3600"/>
          </a:p>
        </p:txBody>
      </p:sp>
      <p:pic>
        <p:nvPicPr>
          <p:cNvPr id="102" name="Google Shape;102;p3"/>
          <p:cNvPicPr preferRelativeResize="0"/>
          <p:nvPr/>
        </p:nvPicPr>
        <p:blipFill rotWithShape="1">
          <a:blip r:embed="rId3">
            <a:alphaModFix/>
          </a:blip>
          <a:srcRect/>
          <a:stretch/>
        </p:blipFill>
        <p:spPr>
          <a:xfrm>
            <a:off x="11293468" y="5"/>
            <a:ext cx="868233" cy="8808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8"/>
          <p:cNvSpPr txBox="1">
            <a:spLocks noGrp="1"/>
          </p:cNvSpPr>
          <p:nvPr>
            <p:ph type="title"/>
          </p:nvPr>
        </p:nvSpPr>
        <p:spPr>
          <a:xfrm>
            <a:off x="415600" y="212375"/>
            <a:ext cx="10972500" cy="76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111"/>
              <a:buNone/>
            </a:pPr>
            <a:r>
              <a:rPr lang="en" sz="3700"/>
              <a:t>Revenue Breakdown: Analyzing New vs. Repeat Customers (2018-2022)</a:t>
            </a:r>
            <a:endParaRPr sz="3700"/>
          </a:p>
        </p:txBody>
      </p:sp>
      <p:sp>
        <p:nvSpPr>
          <p:cNvPr id="296" name="Google Shape;296;p18"/>
          <p:cNvSpPr txBox="1">
            <a:spLocks noGrp="1"/>
          </p:cNvSpPr>
          <p:nvPr>
            <p:ph type="body" idx="1"/>
          </p:nvPr>
        </p:nvSpPr>
        <p:spPr>
          <a:xfrm>
            <a:off x="199843" y="1844854"/>
            <a:ext cx="4135852" cy="4555200"/>
          </a:xfrm>
          <a:prstGeom prst="rect">
            <a:avLst/>
          </a:prstGeom>
          <a:noFill/>
          <a:ln>
            <a:noFill/>
          </a:ln>
        </p:spPr>
        <p:txBody>
          <a:bodyPr spcFirstLastPara="1" wrap="square" lIns="91425" tIns="91425" rIns="91425" bIns="91425" anchor="t" anchorCtr="0">
            <a:normAutofit/>
          </a:bodyPr>
          <a:lstStyle/>
          <a:p>
            <a:pPr marL="457200" lvl="0" indent="-342900" algn="l" rtl="0">
              <a:lnSpc>
                <a:spcPct val="90000"/>
              </a:lnSpc>
              <a:spcBef>
                <a:spcPts val="0"/>
              </a:spcBef>
              <a:spcAft>
                <a:spcPts val="0"/>
              </a:spcAft>
              <a:buClr>
                <a:schemeClr val="dk1"/>
              </a:buClr>
              <a:buSzPts val="1800"/>
              <a:buChar char="●"/>
            </a:pPr>
            <a:r>
              <a:rPr lang="en" sz="2400"/>
              <a:t>While the proportion of repeat customers has mostly increased over the years, they still form a small portion of the overall client base for GI Junk</a:t>
            </a:r>
            <a:endParaRPr/>
          </a:p>
          <a:p>
            <a:pPr marL="457200" lvl="0" indent="-228600" algn="l" rtl="0">
              <a:lnSpc>
                <a:spcPct val="90000"/>
              </a:lnSpc>
              <a:spcBef>
                <a:spcPts val="0"/>
              </a:spcBef>
              <a:spcAft>
                <a:spcPts val="0"/>
              </a:spcAft>
              <a:buClr>
                <a:schemeClr val="dk1"/>
              </a:buClr>
              <a:buSzPts val="1800"/>
              <a:buNone/>
            </a:pPr>
            <a:endParaRPr sz="2400"/>
          </a:p>
          <a:p>
            <a:pPr marL="457200" lvl="0" indent="-342900" algn="l" rtl="0">
              <a:lnSpc>
                <a:spcPct val="90000"/>
              </a:lnSpc>
              <a:spcBef>
                <a:spcPts val="0"/>
              </a:spcBef>
              <a:spcAft>
                <a:spcPts val="0"/>
              </a:spcAft>
              <a:buClr>
                <a:schemeClr val="dk1"/>
              </a:buClr>
              <a:buSzPts val="1800"/>
              <a:buChar char="●"/>
            </a:pPr>
            <a:r>
              <a:rPr lang="en" sz="2400"/>
              <a:t>It is observed that revenue per repeat customer is higher than the revenue per new customer</a:t>
            </a:r>
            <a:endParaRPr/>
          </a:p>
        </p:txBody>
      </p:sp>
      <p:sp>
        <p:nvSpPr>
          <p:cNvPr id="297" name="Google Shape;297;p18"/>
          <p:cNvSpPr txBox="1"/>
          <p:nvPr/>
        </p:nvSpPr>
        <p:spPr>
          <a:xfrm>
            <a:off x="4772950" y="3738075"/>
            <a:ext cx="3372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count of repeat &amp; new customers</a:t>
            </a:r>
            <a:endParaRPr sz="1400" b="0" i="0" u="none" strike="noStrike" cap="none">
              <a:solidFill>
                <a:srgbClr val="000000"/>
              </a:solidFill>
              <a:latin typeface="Arial"/>
              <a:ea typeface="Arial"/>
              <a:cs typeface="Arial"/>
              <a:sym typeface="Arial"/>
            </a:endParaRPr>
          </a:p>
        </p:txBody>
      </p:sp>
      <p:sp>
        <p:nvSpPr>
          <p:cNvPr id="298" name="Google Shape;298;p18"/>
          <p:cNvSpPr txBox="1"/>
          <p:nvPr/>
        </p:nvSpPr>
        <p:spPr>
          <a:xfrm>
            <a:off x="8267713" y="3752688"/>
            <a:ext cx="3968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 Revenue from repeat &amp; new customers</a:t>
            </a:r>
            <a:endParaRPr sz="1400" b="0" i="0" u="none" strike="noStrike" cap="none">
              <a:solidFill>
                <a:srgbClr val="000000"/>
              </a:solidFill>
              <a:latin typeface="Arial"/>
              <a:ea typeface="Arial"/>
              <a:cs typeface="Arial"/>
              <a:sym typeface="Arial"/>
            </a:endParaRPr>
          </a:p>
        </p:txBody>
      </p:sp>
      <p:pic>
        <p:nvPicPr>
          <p:cNvPr id="299" name="Google Shape;299;p18"/>
          <p:cNvPicPr preferRelativeResize="0"/>
          <p:nvPr/>
        </p:nvPicPr>
        <p:blipFill rotWithShape="1">
          <a:blip r:embed="rId3">
            <a:alphaModFix/>
          </a:blip>
          <a:srcRect/>
          <a:stretch/>
        </p:blipFill>
        <p:spPr>
          <a:xfrm>
            <a:off x="11293468" y="5"/>
            <a:ext cx="868233" cy="880833"/>
          </a:xfrm>
          <a:prstGeom prst="rect">
            <a:avLst/>
          </a:prstGeom>
          <a:noFill/>
          <a:ln>
            <a:noFill/>
          </a:ln>
        </p:spPr>
      </p:pic>
      <p:grpSp>
        <p:nvGrpSpPr>
          <p:cNvPr id="300" name="Google Shape;300;p18"/>
          <p:cNvGrpSpPr/>
          <p:nvPr/>
        </p:nvGrpSpPr>
        <p:grpSpPr>
          <a:xfrm>
            <a:off x="5001480" y="1538565"/>
            <a:ext cx="7159784" cy="2089547"/>
            <a:chOff x="4335700" y="1568053"/>
            <a:chExt cx="6806525" cy="1842797"/>
          </a:xfrm>
        </p:grpSpPr>
        <p:pic>
          <p:nvPicPr>
            <p:cNvPr id="301" name="Google Shape;301;p18"/>
            <p:cNvPicPr preferRelativeResize="0"/>
            <p:nvPr/>
          </p:nvPicPr>
          <p:blipFill rotWithShape="1">
            <a:blip r:embed="rId4">
              <a:alphaModFix/>
            </a:blip>
            <a:srcRect/>
            <a:stretch/>
          </p:blipFill>
          <p:spPr>
            <a:xfrm>
              <a:off x="4335700" y="1568053"/>
              <a:ext cx="6806525" cy="961950"/>
            </a:xfrm>
            <a:prstGeom prst="rect">
              <a:avLst/>
            </a:prstGeom>
            <a:noFill/>
            <a:ln>
              <a:noFill/>
            </a:ln>
          </p:spPr>
        </p:pic>
        <p:pic>
          <p:nvPicPr>
            <p:cNvPr id="302" name="Google Shape;302;p18"/>
            <p:cNvPicPr preferRelativeResize="0"/>
            <p:nvPr/>
          </p:nvPicPr>
          <p:blipFill rotWithShape="1">
            <a:blip r:embed="rId5">
              <a:alphaModFix/>
            </a:blip>
            <a:srcRect/>
            <a:stretch/>
          </p:blipFill>
          <p:spPr>
            <a:xfrm>
              <a:off x="4375350" y="2530000"/>
              <a:ext cx="6727223" cy="880850"/>
            </a:xfrm>
            <a:prstGeom prst="rect">
              <a:avLst/>
            </a:prstGeom>
            <a:noFill/>
            <a:ln>
              <a:noFill/>
            </a:ln>
          </p:spPr>
        </p:pic>
      </p:grpSp>
      <p:pic>
        <p:nvPicPr>
          <p:cNvPr id="303" name="Google Shape;303;p18"/>
          <p:cNvPicPr preferRelativeResize="0"/>
          <p:nvPr/>
        </p:nvPicPr>
        <p:blipFill rotWithShape="1">
          <a:blip r:embed="rId6">
            <a:alphaModFix/>
          </a:blip>
          <a:srcRect b="7569"/>
          <a:stretch/>
        </p:blipFill>
        <p:spPr>
          <a:xfrm>
            <a:off x="5532475" y="4261276"/>
            <a:ext cx="2587800" cy="2539375"/>
          </a:xfrm>
          <a:prstGeom prst="rect">
            <a:avLst/>
          </a:prstGeom>
          <a:noFill/>
          <a:ln>
            <a:noFill/>
          </a:ln>
        </p:spPr>
      </p:pic>
      <p:pic>
        <p:nvPicPr>
          <p:cNvPr id="304" name="Google Shape;304;p18"/>
          <p:cNvPicPr preferRelativeResize="0"/>
          <p:nvPr/>
        </p:nvPicPr>
        <p:blipFill rotWithShape="1">
          <a:blip r:embed="rId7">
            <a:alphaModFix/>
          </a:blip>
          <a:srcRect t="5190" b="-5190"/>
          <a:stretch/>
        </p:blipFill>
        <p:spPr>
          <a:xfrm>
            <a:off x="9047801" y="4489876"/>
            <a:ext cx="2725225" cy="2394900"/>
          </a:xfrm>
          <a:prstGeom prst="rect">
            <a:avLst/>
          </a:prstGeom>
          <a:noFill/>
          <a:ln>
            <a:noFill/>
          </a:ln>
        </p:spPr>
      </p:pic>
      <p:cxnSp>
        <p:nvCxnSpPr>
          <p:cNvPr id="305" name="Google Shape;305;p18"/>
          <p:cNvCxnSpPr/>
          <p:nvPr/>
        </p:nvCxnSpPr>
        <p:spPr>
          <a:xfrm>
            <a:off x="4552875" y="1743175"/>
            <a:ext cx="23100" cy="4701900"/>
          </a:xfrm>
          <a:prstGeom prst="straightConnector1">
            <a:avLst/>
          </a:prstGeom>
          <a:noFill/>
          <a:ln w="9525" cap="flat" cmpd="sng">
            <a:solidFill>
              <a:schemeClr val="dk2"/>
            </a:solidFill>
            <a:prstDash val="dash"/>
            <a:round/>
            <a:headEnd type="none" w="sm" len="sm"/>
            <a:tailEnd type="none" w="sm" len="sm"/>
          </a:ln>
        </p:spPr>
      </p:cxnSp>
      <p:sp>
        <p:nvSpPr>
          <p:cNvPr id="306" name="Google Shape;306;p18"/>
          <p:cNvSpPr txBox="1"/>
          <p:nvPr/>
        </p:nvSpPr>
        <p:spPr>
          <a:xfrm>
            <a:off x="4771150" y="3918750"/>
            <a:ext cx="3496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100% indicates the number of clients (2021-2022): 4263</a:t>
            </a:r>
            <a:endParaRPr sz="1200" b="0" i="0" u="none" strike="noStrike" cap="none">
              <a:solidFill>
                <a:srgbClr val="000000"/>
              </a:solidFill>
              <a:latin typeface="Calibri"/>
              <a:ea typeface="Calibri"/>
              <a:cs typeface="Calibri"/>
              <a:sym typeface="Calibri"/>
            </a:endParaRPr>
          </a:p>
        </p:txBody>
      </p:sp>
      <p:sp>
        <p:nvSpPr>
          <p:cNvPr id="307" name="Google Shape;307;p18"/>
          <p:cNvSpPr txBox="1"/>
          <p:nvPr/>
        </p:nvSpPr>
        <p:spPr>
          <a:xfrm>
            <a:off x="8409875" y="3893475"/>
            <a:ext cx="3496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100% indicates the revenue of clients (2021-2022): 1 million $</a:t>
            </a:r>
            <a:endParaRPr sz="1200" b="0" i="0" u="none" strike="noStrike" cap="non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1f6c9668614_0_132"/>
          <p:cNvSpPr txBox="1">
            <a:spLocks noGrp="1"/>
          </p:cNvSpPr>
          <p:nvPr>
            <p:ph type="body" idx="1"/>
          </p:nvPr>
        </p:nvSpPr>
        <p:spPr>
          <a:xfrm>
            <a:off x="415600" y="1155625"/>
            <a:ext cx="10800300" cy="1009200"/>
          </a:xfrm>
          <a:prstGeom prst="rect">
            <a:avLst/>
          </a:prstGeom>
          <a:noFill/>
          <a:ln>
            <a:noFill/>
          </a:ln>
        </p:spPr>
        <p:txBody>
          <a:bodyPr spcFirstLastPara="1" wrap="square" lIns="91425" tIns="91425" rIns="91425" bIns="91425" anchor="t" anchorCtr="0">
            <a:noAutofit/>
          </a:bodyPr>
          <a:lstStyle/>
          <a:p>
            <a:pPr marL="457200" lvl="0" indent="-381000" algn="l" rtl="0">
              <a:lnSpc>
                <a:spcPct val="80000"/>
              </a:lnSpc>
              <a:spcBef>
                <a:spcPts val="0"/>
              </a:spcBef>
              <a:spcAft>
                <a:spcPts val="0"/>
              </a:spcAft>
              <a:buSzPts val="2400"/>
              <a:buChar char="●"/>
            </a:pPr>
            <a:r>
              <a:rPr lang="en" sz="2400"/>
              <a:t>While a major section of GI Junk’s customers are from Portland, the revenue per client across these cities as well as the revenue per job is consistent across the cities</a:t>
            </a:r>
            <a:endParaRPr sz="2400"/>
          </a:p>
          <a:p>
            <a:pPr marL="457200" lvl="0" indent="0" algn="l" rtl="0">
              <a:lnSpc>
                <a:spcPct val="80000"/>
              </a:lnSpc>
              <a:spcBef>
                <a:spcPts val="0"/>
              </a:spcBef>
              <a:spcAft>
                <a:spcPts val="0"/>
              </a:spcAft>
              <a:buSzPts val="1800"/>
              <a:buNone/>
            </a:pPr>
            <a:endParaRPr sz="2400"/>
          </a:p>
          <a:p>
            <a:pPr marL="457200" lvl="0" indent="-381000" algn="l" rtl="0">
              <a:lnSpc>
                <a:spcPct val="80000"/>
              </a:lnSpc>
              <a:spcBef>
                <a:spcPts val="0"/>
              </a:spcBef>
              <a:spcAft>
                <a:spcPts val="0"/>
              </a:spcAft>
              <a:buSzPts val="2400"/>
              <a:buChar char="●"/>
            </a:pPr>
            <a:r>
              <a:rPr lang="en" sz="2400"/>
              <a:t>Gresham exhibits the highest revenue per client as well as revenue per job</a:t>
            </a:r>
            <a:endParaRPr sz="2400"/>
          </a:p>
        </p:txBody>
      </p:sp>
      <p:sp>
        <p:nvSpPr>
          <p:cNvPr id="314" name="Google Shape;314;g1f6c9668614_0_132"/>
          <p:cNvSpPr txBox="1">
            <a:spLocks noGrp="1"/>
          </p:cNvSpPr>
          <p:nvPr>
            <p:ph type="title"/>
          </p:nvPr>
        </p:nvSpPr>
        <p:spPr>
          <a:xfrm>
            <a:off x="415600" y="212375"/>
            <a:ext cx="10972500" cy="76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111"/>
              <a:buNone/>
            </a:pPr>
            <a:r>
              <a:rPr lang="en" sz="3700"/>
              <a:t>Revenue Breakdown by cities</a:t>
            </a:r>
            <a:endParaRPr sz="3700"/>
          </a:p>
        </p:txBody>
      </p:sp>
      <p:pic>
        <p:nvPicPr>
          <p:cNvPr id="315" name="Google Shape;315;g1f6c9668614_0_132"/>
          <p:cNvPicPr preferRelativeResize="0"/>
          <p:nvPr/>
        </p:nvPicPr>
        <p:blipFill rotWithShape="1">
          <a:blip r:embed="rId3">
            <a:alphaModFix/>
          </a:blip>
          <a:srcRect/>
          <a:stretch/>
        </p:blipFill>
        <p:spPr>
          <a:xfrm>
            <a:off x="178600" y="3477174"/>
            <a:ext cx="11834701" cy="2704200"/>
          </a:xfrm>
          <a:prstGeom prst="rect">
            <a:avLst/>
          </a:prstGeom>
          <a:noFill/>
          <a:ln>
            <a:noFill/>
          </a:ln>
        </p:spPr>
      </p:pic>
      <p:pic>
        <p:nvPicPr>
          <p:cNvPr id="316" name="Google Shape;316;g1f6c9668614_0_132"/>
          <p:cNvPicPr preferRelativeResize="0"/>
          <p:nvPr/>
        </p:nvPicPr>
        <p:blipFill rotWithShape="1">
          <a:blip r:embed="rId4">
            <a:alphaModFix/>
          </a:blip>
          <a:srcRect/>
          <a:stretch/>
        </p:blipFill>
        <p:spPr>
          <a:xfrm>
            <a:off x="11293468" y="5"/>
            <a:ext cx="868233" cy="8808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1f6c9668614_0_153"/>
          <p:cNvSpPr txBox="1">
            <a:spLocks noGrp="1"/>
          </p:cNvSpPr>
          <p:nvPr>
            <p:ph type="body" idx="1"/>
          </p:nvPr>
        </p:nvSpPr>
        <p:spPr>
          <a:xfrm>
            <a:off x="415650" y="1604775"/>
            <a:ext cx="5949300" cy="3214800"/>
          </a:xfrm>
          <a:prstGeom prst="rect">
            <a:avLst/>
          </a:prstGeom>
          <a:noFill/>
          <a:ln>
            <a:noFill/>
          </a:ln>
        </p:spPr>
        <p:txBody>
          <a:bodyPr spcFirstLastPara="1" wrap="square" lIns="91425" tIns="91425" rIns="91425" bIns="91425" anchor="t" anchorCtr="0">
            <a:normAutofit/>
          </a:bodyPr>
          <a:lstStyle/>
          <a:p>
            <a:pPr marL="457200" marR="0" lvl="0" indent="-368300" algn="l" rtl="0">
              <a:lnSpc>
                <a:spcPct val="70000"/>
              </a:lnSpc>
              <a:spcBef>
                <a:spcPts val="1000"/>
              </a:spcBef>
              <a:spcAft>
                <a:spcPts val="0"/>
              </a:spcAft>
              <a:buSzPts val="2200"/>
              <a:buChar char="●"/>
            </a:pPr>
            <a:r>
              <a:rPr lang="en" sz="2200"/>
              <a:t>While GI Junk has invested strongly in generating leads for new customers, we observe that only around 62% of the customers approached proceed with a work order</a:t>
            </a:r>
            <a:endParaRPr sz="2200"/>
          </a:p>
          <a:p>
            <a:pPr marL="457200" marR="0" lvl="0" indent="0" algn="l" rtl="0">
              <a:lnSpc>
                <a:spcPct val="70000"/>
              </a:lnSpc>
              <a:spcBef>
                <a:spcPts val="1000"/>
              </a:spcBef>
              <a:spcAft>
                <a:spcPts val="0"/>
              </a:spcAft>
              <a:buSzPts val="1800"/>
              <a:buNone/>
            </a:pPr>
            <a:endParaRPr sz="2200"/>
          </a:p>
          <a:p>
            <a:pPr marL="457200" marR="0" lvl="0" indent="-368300" algn="l" rtl="0">
              <a:lnSpc>
                <a:spcPct val="70000"/>
              </a:lnSpc>
              <a:spcBef>
                <a:spcPts val="1000"/>
              </a:spcBef>
              <a:spcAft>
                <a:spcPts val="0"/>
              </a:spcAft>
              <a:buSzPts val="2200"/>
              <a:buChar char="●"/>
            </a:pPr>
            <a:r>
              <a:rPr lang="en" sz="2200"/>
              <a:t>The conversion rate for GI Junk increased from 58% to 65% from 2021 to 2022</a:t>
            </a:r>
            <a:endParaRPr sz="2200"/>
          </a:p>
          <a:p>
            <a:pPr marL="0" marR="0" lvl="0" indent="0" algn="l" rtl="0">
              <a:lnSpc>
                <a:spcPct val="70000"/>
              </a:lnSpc>
              <a:spcBef>
                <a:spcPts val="1000"/>
              </a:spcBef>
              <a:spcAft>
                <a:spcPts val="0"/>
              </a:spcAft>
              <a:buSzPts val="1800"/>
              <a:buNone/>
            </a:pPr>
            <a:endParaRPr sz="2200"/>
          </a:p>
        </p:txBody>
      </p:sp>
      <p:pic>
        <p:nvPicPr>
          <p:cNvPr id="323" name="Google Shape;323;g1f6c9668614_0_153"/>
          <p:cNvPicPr preferRelativeResize="0"/>
          <p:nvPr/>
        </p:nvPicPr>
        <p:blipFill rotWithShape="1">
          <a:blip r:embed="rId3">
            <a:alphaModFix/>
          </a:blip>
          <a:srcRect/>
          <a:stretch/>
        </p:blipFill>
        <p:spPr>
          <a:xfrm>
            <a:off x="11293468" y="5"/>
            <a:ext cx="868233" cy="880833"/>
          </a:xfrm>
          <a:prstGeom prst="rect">
            <a:avLst/>
          </a:prstGeom>
          <a:noFill/>
          <a:ln>
            <a:noFill/>
          </a:ln>
        </p:spPr>
      </p:pic>
      <p:sp>
        <p:nvSpPr>
          <p:cNvPr id="324" name="Google Shape;324;g1f6c9668614_0_153"/>
          <p:cNvSpPr txBox="1">
            <a:spLocks noGrp="1"/>
          </p:cNvSpPr>
          <p:nvPr>
            <p:ph type="title"/>
          </p:nvPr>
        </p:nvSpPr>
        <p:spPr>
          <a:xfrm>
            <a:off x="415600" y="212375"/>
            <a:ext cx="10972500" cy="76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111"/>
              <a:buNone/>
            </a:pPr>
            <a:r>
              <a:rPr lang="en" sz="3700"/>
              <a:t>Analyzing Customer Acquisition  (2021-22)</a:t>
            </a:r>
            <a:endParaRPr sz="3700"/>
          </a:p>
        </p:txBody>
      </p:sp>
      <p:pic>
        <p:nvPicPr>
          <p:cNvPr id="325" name="Google Shape;325;g1f6c9668614_0_153"/>
          <p:cNvPicPr preferRelativeResize="0"/>
          <p:nvPr/>
        </p:nvPicPr>
        <p:blipFill rotWithShape="1">
          <a:blip r:embed="rId4">
            <a:alphaModFix/>
          </a:blip>
          <a:srcRect/>
          <a:stretch/>
        </p:blipFill>
        <p:spPr>
          <a:xfrm>
            <a:off x="8940638" y="4142700"/>
            <a:ext cx="2796114" cy="288567"/>
          </a:xfrm>
          <a:prstGeom prst="rect">
            <a:avLst/>
          </a:prstGeom>
          <a:noFill/>
          <a:ln>
            <a:noFill/>
          </a:ln>
        </p:spPr>
      </p:pic>
      <p:pic>
        <p:nvPicPr>
          <p:cNvPr id="326" name="Google Shape;326;g1f6c9668614_0_153"/>
          <p:cNvPicPr preferRelativeResize="0"/>
          <p:nvPr/>
        </p:nvPicPr>
        <p:blipFill rotWithShape="1">
          <a:blip r:embed="rId5">
            <a:alphaModFix/>
          </a:blip>
          <a:srcRect/>
          <a:stretch/>
        </p:blipFill>
        <p:spPr>
          <a:xfrm>
            <a:off x="152400" y="4819625"/>
            <a:ext cx="11887199" cy="1728748"/>
          </a:xfrm>
          <a:prstGeom prst="rect">
            <a:avLst/>
          </a:prstGeom>
          <a:noFill/>
          <a:ln>
            <a:noFill/>
          </a:ln>
        </p:spPr>
      </p:pic>
      <p:pic>
        <p:nvPicPr>
          <p:cNvPr id="327" name="Google Shape;327;g1f6c9668614_0_153"/>
          <p:cNvPicPr preferRelativeResize="0"/>
          <p:nvPr/>
        </p:nvPicPr>
        <p:blipFill rotWithShape="1">
          <a:blip r:embed="rId6">
            <a:alphaModFix/>
          </a:blip>
          <a:srcRect/>
          <a:stretch/>
        </p:blipFill>
        <p:spPr>
          <a:xfrm>
            <a:off x="8776600" y="1859273"/>
            <a:ext cx="3124200" cy="2228850"/>
          </a:xfrm>
          <a:prstGeom prst="rect">
            <a:avLst/>
          </a:prstGeom>
          <a:noFill/>
          <a:ln>
            <a:noFill/>
          </a:ln>
        </p:spPr>
      </p:pic>
      <p:pic>
        <p:nvPicPr>
          <p:cNvPr id="328" name="Google Shape;328;g1f6c9668614_0_153"/>
          <p:cNvPicPr preferRelativeResize="0"/>
          <p:nvPr/>
        </p:nvPicPr>
        <p:blipFill rotWithShape="1">
          <a:blip r:embed="rId7">
            <a:alphaModFix/>
          </a:blip>
          <a:srcRect/>
          <a:stretch/>
        </p:blipFill>
        <p:spPr>
          <a:xfrm>
            <a:off x="9061488" y="1570710"/>
            <a:ext cx="2554424" cy="288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g1f6c9668614_0_142"/>
          <p:cNvPicPr preferRelativeResize="0"/>
          <p:nvPr/>
        </p:nvPicPr>
        <p:blipFill rotWithShape="1">
          <a:blip r:embed="rId3">
            <a:alphaModFix/>
          </a:blip>
          <a:srcRect/>
          <a:stretch/>
        </p:blipFill>
        <p:spPr>
          <a:xfrm>
            <a:off x="1743175" y="1687425"/>
            <a:ext cx="8206326" cy="3487675"/>
          </a:xfrm>
          <a:prstGeom prst="rect">
            <a:avLst/>
          </a:prstGeom>
          <a:noFill/>
          <a:ln>
            <a:noFill/>
          </a:ln>
        </p:spPr>
      </p:pic>
      <p:sp>
        <p:nvSpPr>
          <p:cNvPr id="335" name="Google Shape;335;g1f6c9668614_0_142"/>
          <p:cNvSpPr txBox="1"/>
          <p:nvPr/>
        </p:nvSpPr>
        <p:spPr>
          <a:xfrm>
            <a:off x="874525" y="401225"/>
            <a:ext cx="9625800" cy="627900"/>
          </a:xfrm>
          <a:prstGeom prst="rect">
            <a:avLst/>
          </a:prstGeom>
          <a:noFill/>
          <a:ln>
            <a:noFill/>
          </a:ln>
        </p:spPr>
        <p:txBody>
          <a:bodyPr spcFirstLastPara="1" wrap="square" lIns="91425" tIns="91425" rIns="91425" bIns="91425" anchor="ctr" anchorCtr="0">
            <a:spAutoFit/>
          </a:bodyPr>
          <a:lstStyle/>
          <a:p>
            <a:pPr marL="0" marR="0" lvl="0" indent="0" algn="l" rtl="0">
              <a:lnSpc>
                <a:spcPct val="9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36" name="Google Shape;336;g1f6c9668614_0_142"/>
          <p:cNvSpPr txBox="1"/>
          <p:nvPr/>
        </p:nvSpPr>
        <p:spPr>
          <a:xfrm>
            <a:off x="2208275" y="5212400"/>
            <a:ext cx="30678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           2021 Leads Total</a:t>
            </a:r>
            <a:endParaRPr sz="1700" b="1" i="0" u="none" strike="noStrike" cap="none">
              <a:solidFill>
                <a:srgbClr val="000000"/>
              </a:solidFill>
              <a:latin typeface="Calibri"/>
              <a:ea typeface="Calibri"/>
              <a:cs typeface="Calibri"/>
              <a:sym typeface="Calibri"/>
            </a:endParaRPr>
          </a:p>
        </p:txBody>
      </p:sp>
      <p:sp>
        <p:nvSpPr>
          <p:cNvPr id="337" name="Google Shape;337;g1f6c9668614_0_142"/>
          <p:cNvSpPr txBox="1"/>
          <p:nvPr/>
        </p:nvSpPr>
        <p:spPr>
          <a:xfrm>
            <a:off x="6533475" y="5212400"/>
            <a:ext cx="31494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           2022 Leads Total</a:t>
            </a:r>
            <a:endParaRPr sz="1400" b="0" i="0" u="none" strike="noStrike" cap="none">
              <a:solidFill>
                <a:srgbClr val="000000"/>
              </a:solidFill>
              <a:latin typeface="Calibri"/>
              <a:ea typeface="Calibri"/>
              <a:cs typeface="Calibri"/>
              <a:sym typeface="Calibri"/>
            </a:endParaRPr>
          </a:p>
        </p:txBody>
      </p:sp>
      <p:pic>
        <p:nvPicPr>
          <p:cNvPr id="338" name="Google Shape;338;g1f6c9668614_0_142"/>
          <p:cNvPicPr preferRelativeResize="0"/>
          <p:nvPr/>
        </p:nvPicPr>
        <p:blipFill rotWithShape="1">
          <a:blip r:embed="rId4">
            <a:alphaModFix/>
          </a:blip>
          <a:srcRect/>
          <a:stretch/>
        </p:blipFill>
        <p:spPr>
          <a:xfrm>
            <a:off x="11293468" y="5"/>
            <a:ext cx="868233" cy="880833"/>
          </a:xfrm>
          <a:prstGeom prst="rect">
            <a:avLst/>
          </a:prstGeom>
          <a:noFill/>
          <a:ln>
            <a:noFill/>
          </a:ln>
        </p:spPr>
      </p:pic>
      <p:sp>
        <p:nvSpPr>
          <p:cNvPr id="339" name="Google Shape;339;g1f6c9668614_0_142"/>
          <p:cNvSpPr txBox="1"/>
          <p:nvPr/>
        </p:nvSpPr>
        <p:spPr>
          <a:xfrm>
            <a:off x="493525" y="5887400"/>
            <a:ext cx="11243400" cy="9546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Arial"/>
              <a:buNone/>
            </a:pPr>
            <a:r>
              <a:rPr lang="en" sz="1200" b="0" i="0" u="none" strike="noStrike" cap="none">
                <a:solidFill>
                  <a:schemeClr val="dk1"/>
                </a:solidFill>
                <a:latin typeface="Calibri"/>
                <a:ea typeface="Calibri"/>
                <a:cs typeface="Calibri"/>
                <a:sym typeface="Calibri"/>
              </a:rPr>
              <a:t>Note:</a:t>
            </a:r>
            <a:endParaRPr sz="12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r>
              <a:rPr lang="en" sz="1200" b="0" i="0" u="none" strike="noStrike" cap="none">
                <a:solidFill>
                  <a:schemeClr val="dk1"/>
                </a:solidFill>
                <a:latin typeface="Calibri"/>
                <a:ea typeface="Calibri"/>
                <a:cs typeface="Calibri"/>
                <a:sym typeface="Calibri"/>
              </a:rPr>
              <a:t>‘Google’ source includes Google Pay per Click, Google Local Service Ads and organic marketing of Google</a:t>
            </a:r>
            <a:endParaRPr sz="12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r>
              <a:rPr lang="en" sz="1200" b="0" i="0" u="none" strike="noStrike" cap="none">
                <a:solidFill>
                  <a:schemeClr val="dk1"/>
                </a:solidFill>
                <a:latin typeface="Calibri"/>
                <a:ea typeface="Calibri"/>
                <a:cs typeface="Calibri"/>
                <a:sym typeface="Calibri"/>
              </a:rPr>
              <a:t>‘Facebook’ includes Facebook Paid Advertising and Facebook Organic marketing</a:t>
            </a:r>
            <a:endParaRPr sz="12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r>
              <a:rPr lang="en" sz="1200" b="0" i="0" u="none" strike="noStrike" cap="none">
                <a:solidFill>
                  <a:schemeClr val="dk1"/>
                </a:solidFill>
                <a:latin typeface="Calibri"/>
                <a:ea typeface="Calibri"/>
                <a:cs typeface="Calibri"/>
                <a:sym typeface="Calibri"/>
              </a:rPr>
              <a:t>‘Bing’ includes Bing Pay per Click and Organic marketing</a:t>
            </a:r>
            <a:endParaRPr sz="12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r>
              <a:rPr lang="en" sz="1200" b="0" i="0" u="none" strike="noStrike" cap="none">
                <a:solidFill>
                  <a:schemeClr val="dk1"/>
                </a:solidFill>
                <a:latin typeface="Calibri"/>
                <a:ea typeface="Calibri"/>
                <a:cs typeface="Calibri"/>
                <a:sym typeface="Calibri"/>
              </a:rPr>
              <a:t>‘Other’ includes all other digital marketing and traditional marketing</a:t>
            </a:r>
            <a:endParaRPr sz="12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800"/>
              <a:buFont typeface="Arial"/>
              <a:buNone/>
            </a:pPr>
            <a:endParaRPr sz="100" b="0" i="0" u="none" strike="noStrike" cap="none">
              <a:solidFill>
                <a:srgbClr val="000000"/>
              </a:solidFill>
              <a:highlight>
                <a:srgbClr val="FFFF00"/>
              </a:highlight>
              <a:latin typeface="Arial"/>
              <a:ea typeface="Arial"/>
              <a:cs typeface="Arial"/>
              <a:sym typeface="Arial"/>
            </a:endParaRPr>
          </a:p>
        </p:txBody>
      </p:sp>
      <p:sp>
        <p:nvSpPr>
          <p:cNvPr id="340" name="Google Shape;340;g1f6c9668614_0_142"/>
          <p:cNvSpPr txBox="1">
            <a:spLocks noGrp="1"/>
          </p:cNvSpPr>
          <p:nvPr>
            <p:ph type="title"/>
          </p:nvPr>
        </p:nvSpPr>
        <p:spPr>
          <a:xfrm>
            <a:off x="415600" y="212375"/>
            <a:ext cx="10983900" cy="816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200"/>
              <a:buNone/>
            </a:pPr>
            <a:r>
              <a:rPr lang="en" sz="3700"/>
              <a:t>Analyzing Distribution of Leads across Sources (2021-2022)</a:t>
            </a:r>
            <a:endParaRPr sz="3700"/>
          </a:p>
        </p:txBody>
      </p:sp>
      <p:sp>
        <p:nvSpPr>
          <p:cNvPr id="341" name="Google Shape;341;g1f6c9668614_0_142"/>
          <p:cNvSpPr txBox="1"/>
          <p:nvPr/>
        </p:nvSpPr>
        <p:spPr>
          <a:xfrm>
            <a:off x="1647975" y="1483425"/>
            <a:ext cx="41319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alibri"/>
                <a:ea typeface="Calibri"/>
                <a:cs typeface="Calibri"/>
                <a:sym typeface="Calibri"/>
              </a:rPr>
              <a:t>100% indicates the number of leads in 2021 i.e., 974</a:t>
            </a:r>
            <a:endParaRPr sz="1300" b="0" i="0" u="none" strike="noStrike" cap="none">
              <a:solidFill>
                <a:srgbClr val="000000"/>
              </a:solidFill>
              <a:latin typeface="Calibri"/>
              <a:ea typeface="Calibri"/>
              <a:cs typeface="Calibri"/>
              <a:sym typeface="Calibri"/>
            </a:endParaRPr>
          </a:p>
        </p:txBody>
      </p:sp>
      <p:sp>
        <p:nvSpPr>
          <p:cNvPr id="342" name="Google Shape;342;g1f6c9668614_0_142"/>
          <p:cNvSpPr txBox="1"/>
          <p:nvPr/>
        </p:nvSpPr>
        <p:spPr>
          <a:xfrm>
            <a:off x="6271950" y="1483425"/>
            <a:ext cx="39117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dk1"/>
                </a:solidFill>
                <a:latin typeface="Calibri"/>
                <a:ea typeface="Calibri"/>
                <a:cs typeface="Calibri"/>
                <a:sym typeface="Calibri"/>
              </a:rPr>
              <a:t>100% indicates the number of leads in 2022 i.e., 4497</a:t>
            </a:r>
            <a:endParaRPr sz="1300" b="0" i="0" u="none" strike="noStrike" cap="non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f6c9668614_0_164"/>
          <p:cNvSpPr txBox="1">
            <a:spLocks noGrp="1"/>
          </p:cNvSpPr>
          <p:nvPr>
            <p:ph type="body" idx="1"/>
          </p:nvPr>
        </p:nvSpPr>
        <p:spPr>
          <a:xfrm>
            <a:off x="415650" y="1426825"/>
            <a:ext cx="11360700" cy="20505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90000"/>
              </a:lnSpc>
              <a:spcBef>
                <a:spcPts val="0"/>
              </a:spcBef>
              <a:spcAft>
                <a:spcPts val="0"/>
              </a:spcAft>
              <a:buSzPct val="69498"/>
              <a:buNone/>
            </a:pPr>
            <a:endParaRPr/>
          </a:p>
          <a:p>
            <a:pPr marL="457200" lvl="0" indent="-334327" algn="l" rtl="0">
              <a:lnSpc>
                <a:spcPct val="90000"/>
              </a:lnSpc>
              <a:spcBef>
                <a:spcPts val="0"/>
              </a:spcBef>
              <a:spcAft>
                <a:spcPts val="0"/>
              </a:spcAft>
              <a:buSzPct val="64285"/>
              <a:buChar char="●"/>
            </a:pPr>
            <a:r>
              <a:rPr lang="en"/>
              <a:t>It is observed that the conversion rate is the highest for GI Junk Website followed by Google</a:t>
            </a:r>
            <a:endParaRPr/>
          </a:p>
          <a:p>
            <a:pPr marL="457200" lvl="0" indent="0" algn="l" rtl="0">
              <a:lnSpc>
                <a:spcPct val="90000"/>
              </a:lnSpc>
              <a:spcBef>
                <a:spcPts val="0"/>
              </a:spcBef>
              <a:spcAft>
                <a:spcPts val="0"/>
              </a:spcAft>
              <a:buSzPct val="69498"/>
              <a:buNone/>
            </a:pPr>
            <a:endParaRPr/>
          </a:p>
          <a:p>
            <a:pPr marL="457200" lvl="0" indent="-334327" algn="l" rtl="0">
              <a:lnSpc>
                <a:spcPct val="90000"/>
              </a:lnSpc>
              <a:spcBef>
                <a:spcPts val="0"/>
              </a:spcBef>
              <a:spcAft>
                <a:spcPts val="0"/>
              </a:spcAft>
              <a:buSzPct val="64285"/>
              <a:buChar char="●"/>
            </a:pPr>
            <a:r>
              <a:rPr lang="en"/>
              <a:t>Facebook and Bing have lower conversion rates compared to the benchmark</a:t>
            </a:r>
            <a:endParaRPr/>
          </a:p>
          <a:p>
            <a:pPr marL="0" lvl="0" indent="0" algn="l" rtl="0">
              <a:lnSpc>
                <a:spcPct val="90000"/>
              </a:lnSpc>
              <a:spcBef>
                <a:spcPts val="0"/>
              </a:spcBef>
              <a:spcAft>
                <a:spcPts val="0"/>
              </a:spcAft>
              <a:buSzPct val="69498"/>
              <a:buNone/>
            </a:pPr>
            <a:endParaRPr/>
          </a:p>
        </p:txBody>
      </p:sp>
      <p:pic>
        <p:nvPicPr>
          <p:cNvPr id="349" name="Google Shape;349;g1f6c9668614_0_164"/>
          <p:cNvPicPr preferRelativeResize="0"/>
          <p:nvPr/>
        </p:nvPicPr>
        <p:blipFill rotWithShape="1">
          <a:blip r:embed="rId3">
            <a:alphaModFix/>
          </a:blip>
          <a:srcRect/>
          <a:stretch/>
        </p:blipFill>
        <p:spPr>
          <a:xfrm>
            <a:off x="11293468" y="5"/>
            <a:ext cx="868233" cy="880833"/>
          </a:xfrm>
          <a:prstGeom prst="rect">
            <a:avLst/>
          </a:prstGeom>
          <a:noFill/>
          <a:ln>
            <a:noFill/>
          </a:ln>
        </p:spPr>
      </p:pic>
      <p:pic>
        <p:nvPicPr>
          <p:cNvPr id="350" name="Google Shape;350;g1f6c9668614_0_164"/>
          <p:cNvPicPr preferRelativeResize="0"/>
          <p:nvPr/>
        </p:nvPicPr>
        <p:blipFill rotWithShape="1">
          <a:blip r:embed="rId4">
            <a:alphaModFix/>
          </a:blip>
          <a:srcRect/>
          <a:stretch/>
        </p:blipFill>
        <p:spPr>
          <a:xfrm>
            <a:off x="9404900" y="3863323"/>
            <a:ext cx="2554424" cy="288575"/>
          </a:xfrm>
          <a:prstGeom prst="rect">
            <a:avLst/>
          </a:prstGeom>
          <a:noFill/>
          <a:ln>
            <a:noFill/>
          </a:ln>
        </p:spPr>
      </p:pic>
      <p:sp>
        <p:nvSpPr>
          <p:cNvPr id="351" name="Google Shape;351;g1f6c9668614_0_164"/>
          <p:cNvSpPr txBox="1">
            <a:spLocks noGrp="1"/>
          </p:cNvSpPr>
          <p:nvPr>
            <p:ph type="title"/>
          </p:nvPr>
        </p:nvSpPr>
        <p:spPr>
          <a:xfrm>
            <a:off x="415600" y="212375"/>
            <a:ext cx="10972500" cy="76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 sz="3700"/>
              <a:t>Websites by Conversion Rates (2021-2022)</a:t>
            </a:r>
            <a:endParaRPr sz="3700"/>
          </a:p>
          <a:p>
            <a:pPr marL="0" lvl="0" indent="0" algn="l" rtl="0">
              <a:lnSpc>
                <a:spcPct val="90000"/>
              </a:lnSpc>
              <a:spcBef>
                <a:spcPts val="0"/>
              </a:spcBef>
              <a:spcAft>
                <a:spcPts val="0"/>
              </a:spcAft>
              <a:buSzPts val="3111"/>
              <a:buNone/>
            </a:pPr>
            <a:endParaRPr/>
          </a:p>
        </p:txBody>
      </p:sp>
      <p:pic>
        <p:nvPicPr>
          <p:cNvPr id="352" name="Google Shape;352;g1f6c9668614_0_164"/>
          <p:cNvPicPr preferRelativeResize="0"/>
          <p:nvPr/>
        </p:nvPicPr>
        <p:blipFill rotWithShape="1">
          <a:blip r:embed="rId5">
            <a:alphaModFix/>
          </a:blip>
          <a:srcRect/>
          <a:stretch/>
        </p:blipFill>
        <p:spPr>
          <a:xfrm>
            <a:off x="152400" y="4304298"/>
            <a:ext cx="11887198" cy="1752348"/>
          </a:xfrm>
          <a:prstGeom prst="rect">
            <a:avLst/>
          </a:prstGeom>
          <a:noFill/>
          <a:ln>
            <a:noFill/>
          </a:ln>
        </p:spPr>
      </p:pic>
      <p:sp>
        <p:nvSpPr>
          <p:cNvPr id="353" name="Google Shape;353;g1f6c9668614_0_164"/>
          <p:cNvSpPr txBox="1"/>
          <p:nvPr/>
        </p:nvSpPr>
        <p:spPr>
          <a:xfrm>
            <a:off x="5275375" y="6169900"/>
            <a:ext cx="334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 of Total Leads</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g215cb20ca17_2_7"/>
          <p:cNvPicPr preferRelativeResize="0"/>
          <p:nvPr/>
        </p:nvPicPr>
        <p:blipFill rotWithShape="1">
          <a:blip r:embed="rId3">
            <a:alphaModFix/>
          </a:blip>
          <a:srcRect/>
          <a:stretch/>
        </p:blipFill>
        <p:spPr>
          <a:xfrm>
            <a:off x="11293468" y="5"/>
            <a:ext cx="868233" cy="880833"/>
          </a:xfrm>
          <a:prstGeom prst="rect">
            <a:avLst/>
          </a:prstGeom>
          <a:noFill/>
          <a:ln>
            <a:noFill/>
          </a:ln>
        </p:spPr>
      </p:pic>
      <p:sp>
        <p:nvSpPr>
          <p:cNvPr id="360" name="Google Shape;360;g215cb20ca17_2_7"/>
          <p:cNvSpPr txBox="1"/>
          <p:nvPr/>
        </p:nvSpPr>
        <p:spPr>
          <a:xfrm>
            <a:off x="389925" y="6437000"/>
            <a:ext cx="5046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Calibri"/>
                <a:ea typeface="Calibri"/>
                <a:cs typeface="Calibri"/>
                <a:sym typeface="Calibri"/>
              </a:rPr>
              <a:t>Note: COGS: Cost of Goods Sold</a:t>
            </a:r>
            <a:endParaRPr sz="800" b="0" i="0" u="none" strike="noStrike" cap="none">
              <a:solidFill>
                <a:srgbClr val="000000"/>
              </a:solidFill>
              <a:latin typeface="Calibri"/>
              <a:ea typeface="Calibri"/>
              <a:cs typeface="Calibri"/>
              <a:sym typeface="Calibri"/>
            </a:endParaRPr>
          </a:p>
        </p:txBody>
      </p:sp>
      <p:pic>
        <p:nvPicPr>
          <p:cNvPr id="361" name="Google Shape;361;g215cb20ca17_2_7"/>
          <p:cNvPicPr preferRelativeResize="0"/>
          <p:nvPr/>
        </p:nvPicPr>
        <p:blipFill rotWithShape="1">
          <a:blip r:embed="rId4">
            <a:alphaModFix/>
          </a:blip>
          <a:srcRect/>
          <a:stretch/>
        </p:blipFill>
        <p:spPr>
          <a:xfrm>
            <a:off x="8761377" y="1266849"/>
            <a:ext cx="2019675" cy="232675"/>
          </a:xfrm>
          <a:prstGeom prst="rect">
            <a:avLst/>
          </a:prstGeom>
          <a:noFill/>
          <a:ln>
            <a:noFill/>
          </a:ln>
        </p:spPr>
      </p:pic>
      <p:sp>
        <p:nvSpPr>
          <p:cNvPr id="362" name="Google Shape;362;g215cb20ca17_2_7"/>
          <p:cNvSpPr txBox="1">
            <a:spLocks noGrp="1"/>
          </p:cNvSpPr>
          <p:nvPr>
            <p:ph type="body" idx="1"/>
          </p:nvPr>
        </p:nvSpPr>
        <p:spPr>
          <a:xfrm>
            <a:off x="339400" y="1343200"/>
            <a:ext cx="5046000" cy="4788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600"/>
              <a:buNone/>
            </a:pPr>
            <a:endParaRPr sz="2200"/>
          </a:p>
          <a:p>
            <a:pPr marL="457200" lvl="0" indent="-368300" algn="l" rtl="0">
              <a:lnSpc>
                <a:spcPct val="90000"/>
              </a:lnSpc>
              <a:spcBef>
                <a:spcPts val="1000"/>
              </a:spcBef>
              <a:spcAft>
                <a:spcPts val="0"/>
              </a:spcAft>
              <a:buSzPts val="2200"/>
              <a:buChar char="●"/>
            </a:pPr>
            <a:r>
              <a:rPr lang="en" sz="2200"/>
              <a:t>Costs have been on the rise over the years for GI Junk with both </a:t>
            </a:r>
            <a:r>
              <a:rPr lang="en" sz="2200" u="sng"/>
              <a:t>COGS</a:t>
            </a:r>
            <a:r>
              <a:rPr lang="en" sz="2200"/>
              <a:t> and </a:t>
            </a:r>
            <a:r>
              <a:rPr lang="en" sz="2200" u="sng"/>
              <a:t>Marketing Spend</a:t>
            </a:r>
            <a:r>
              <a:rPr lang="en" sz="2200"/>
              <a:t> increasing for most of the years since launch</a:t>
            </a:r>
            <a:endParaRPr sz="2200"/>
          </a:p>
          <a:p>
            <a:pPr marL="457200" lvl="0" indent="0" algn="l" rtl="0">
              <a:lnSpc>
                <a:spcPct val="90000"/>
              </a:lnSpc>
              <a:spcBef>
                <a:spcPts val="1000"/>
              </a:spcBef>
              <a:spcAft>
                <a:spcPts val="0"/>
              </a:spcAft>
              <a:buSzPts val="1600"/>
              <a:buNone/>
            </a:pPr>
            <a:endParaRPr sz="2200"/>
          </a:p>
          <a:p>
            <a:pPr marL="457200" lvl="0" indent="-368300" algn="l" rtl="0">
              <a:lnSpc>
                <a:spcPct val="90000"/>
              </a:lnSpc>
              <a:spcBef>
                <a:spcPts val="1000"/>
              </a:spcBef>
              <a:spcAft>
                <a:spcPts val="0"/>
              </a:spcAft>
              <a:buSzPts val="2200"/>
              <a:buChar char="●"/>
            </a:pPr>
            <a:r>
              <a:rPr lang="en" sz="2200" b="1" u="sng"/>
              <a:t>COGS</a:t>
            </a:r>
            <a:r>
              <a:rPr lang="en" sz="2200" u="sng"/>
              <a:t> forms a significant proportion (75-80%) </a:t>
            </a:r>
            <a:r>
              <a:rPr lang="en" sz="2200"/>
              <a:t>of the costs incurred by GI Junk over the years, reflecting its dominance as a cost driver. We assume that employee costs are a predominant component of COGS</a:t>
            </a:r>
            <a:endParaRPr sz="2200"/>
          </a:p>
          <a:p>
            <a:pPr marL="457200" lvl="0" indent="0" algn="l" rtl="0">
              <a:lnSpc>
                <a:spcPct val="90000"/>
              </a:lnSpc>
              <a:spcBef>
                <a:spcPts val="1000"/>
              </a:spcBef>
              <a:spcAft>
                <a:spcPts val="0"/>
              </a:spcAft>
              <a:buSzPts val="1600"/>
              <a:buNone/>
            </a:pPr>
            <a:endParaRPr sz="2200"/>
          </a:p>
        </p:txBody>
      </p:sp>
      <p:sp>
        <p:nvSpPr>
          <p:cNvPr id="363" name="Google Shape;363;g215cb20ca17_2_7"/>
          <p:cNvSpPr txBox="1">
            <a:spLocks noGrp="1"/>
          </p:cNvSpPr>
          <p:nvPr>
            <p:ph type="title"/>
          </p:nvPr>
        </p:nvSpPr>
        <p:spPr>
          <a:xfrm>
            <a:off x="415600" y="212375"/>
            <a:ext cx="10972500" cy="76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111"/>
              <a:buNone/>
            </a:pPr>
            <a:r>
              <a:rPr lang="en" sz="3700"/>
              <a:t>Cost Breakdown: Analyzing COGS and Marketing Spending (2019-2022)</a:t>
            </a:r>
            <a:endParaRPr sz="3759"/>
          </a:p>
        </p:txBody>
      </p:sp>
      <p:pic>
        <p:nvPicPr>
          <p:cNvPr id="364" name="Google Shape;364;g215cb20ca17_2_7"/>
          <p:cNvPicPr preferRelativeResize="0"/>
          <p:nvPr/>
        </p:nvPicPr>
        <p:blipFill rotWithShape="1">
          <a:blip r:embed="rId5">
            <a:alphaModFix/>
          </a:blip>
          <a:srcRect/>
          <a:stretch/>
        </p:blipFill>
        <p:spPr>
          <a:xfrm>
            <a:off x="6760100" y="1579949"/>
            <a:ext cx="4628005" cy="51160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215173da0cf_0_0"/>
          <p:cNvSpPr txBox="1">
            <a:spLocks noGrp="1"/>
          </p:cNvSpPr>
          <p:nvPr>
            <p:ph type="title"/>
          </p:nvPr>
        </p:nvSpPr>
        <p:spPr>
          <a:xfrm>
            <a:off x="415600" y="212375"/>
            <a:ext cx="10972500" cy="76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200"/>
              <a:buNone/>
            </a:pPr>
            <a:r>
              <a:rPr lang="en" sz="3700"/>
              <a:t>Analyzing Marketing Cost: Cost Incurred in Paid Sources (2021-2022)</a:t>
            </a:r>
            <a:endParaRPr sz="3700"/>
          </a:p>
        </p:txBody>
      </p:sp>
      <p:sp>
        <p:nvSpPr>
          <p:cNvPr id="371" name="Google Shape;371;g215173da0cf_0_0"/>
          <p:cNvSpPr txBox="1">
            <a:spLocks noGrp="1"/>
          </p:cNvSpPr>
          <p:nvPr>
            <p:ph type="body" idx="1"/>
          </p:nvPr>
        </p:nvSpPr>
        <p:spPr>
          <a:xfrm>
            <a:off x="301325" y="4910575"/>
            <a:ext cx="5493900" cy="13401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70000"/>
              </a:lnSpc>
              <a:spcBef>
                <a:spcPts val="1000"/>
              </a:spcBef>
              <a:spcAft>
                <a:spcPts val="0"/>
              </a:spcAft>
              <a:buSzPts val="1500"/>
              <a:buChar char="●"/>
            </a:pPr>
            <a:r>
              <a:rPr lang="en" sz="1500"/>
              <a:t>In Q1 2021, GI Junk started investing in Google Local Services Ads</a:t>
            </a:r>
            <a:endParaRPr sz="1500"/>
          </a:p>
          <a:p>
            <a:pPr marL="457200" lvl="0" indent="-304800" algn="l" rtl="0">
              <a:lnSpc>
                <a:spcPct val="70000"/>
              </a:lnSpc>
              <a:spcBef>
                <a:spcPts val="1000"/>
              </a:spcBef>
              <a:spcAft>
                <a:spcPts val="0"/>
              </a:spcAft>
              <a:buSzPts val="1500"/>
              <a:buChar char="●"/>
            </a:pPr>
            <a:r>
              <a:rPr lang="en" sz="1500"/>
              <a:t>Google Local Services Ads with around 60% accounted for the largest share of the total cost incurred</a:t>
            </a:r>
            <a:endParaRPr sz="1500"/>
          </a:p>
        </p:txBody>
      </p:sp>
      <p:sp>
        <p:nvSpPr>
          <p:cNvPr id="372" name="Google Shape;372;g215173da0cf_0_0"/>
          <p:cNvSpPr txBox="1">
            <a:spLocks noGrp="1"/>
          </p:cNvSpPr>
          <p:nvPr>
            <p:ph type="body" idx="1"/>
          </p:nvPr>
        </p:nvSpPr>
        <p:spPr>
          <a:xfrm>
            <a:off x="5795225" y="4676623"/>
            <a:ext cx="6510300" cy="15621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90000"/>
              </a:lnSpc>
              <a:spcBef>
                <a:spcPts val="1000"/>
              </a:spcBef>
              <a:spcAft>
                <a:spcPts val="0"/>
              </a:spcAft>
              <a:buSzPts val="1500"/>
              <a:buChar char="●"/>
            </a:pPr>
            <a:r>
              <a:rPr lang="en" sz="1500"/>
              <a:t>Facebook Ads, Google PPC, Google Local Services Ads, &amp; Bing PPC collectively contributed to 89% of the total cost incurred in 2022</a:t>
            </a:r>
            <a:endParaRPr sz="1500">
              <a:solidFill>
                <a:srgbClr val="374151"/>
              </a:solidFill>
              <a:highlight>
                <a:srgbClr val="F7F7F8"/>
              </a:highlight>
              <a:latin typeface="Roboto"/>
              <a:ea typeface="Roboto"/>
              <a:cs typeface="Roboto"/>
              <a:sym typeface="Roboto"/>
            </a:endParaRPr>
          </a:p>
          <a:p>
            <a:pPr marL="457200" lvl="0" indent="-323850" algn="l" rtl="0">
              <a:lnSpc>
                <a:spcPct val="90000"/>
              </a:lnSpc>
              <a:spcBef>
                <a:spcPts val="0"/>
              </a:spcBef>
              <a:spcAft>
                <a:spcPts val="0"/>
              </a:spcAft>
              <a:buSzPts val="1500"/>
              <a:buChar char="●"/>
            </a:pPr>
            <a:r>
              <a:rPr lang="en" sz="1500"/>
              <a:t>Reduced costs by 6% in Google Local Services Ads and 21% from other sources</a:t>
            </a:r>
            <a:endParaRPr sz="1500"/>
          </a:p>
          <a:p>
            <a:pPr marL="457200" lvl="0" indent="-323850" algn="l" rtl="0">
              <a:lnSpc>
                <a:spcPct val="90000"/>
              </a:lnSpc>
              <a:spcBef>
                <a:spcPts val="0"/>
              </a:spcBef>
              <a:spcAft>
                <a:spcPts val="0"/>
              </a:spcAft>
              <a:buSzPts val="1500"/>
              <a:buChar char="●"/>
            </a:pPr>
            <a:r>
              <a:rPr lang="en" sz="1500"/>
              <a:t>New Google PPC &amp; Bing PPC services introduced, accounted for 23% &amp; 2% respectively</a:t>
            </a:r>
            <a:endParaRPr sz="1500"/>
          </a:p>
          <a:p>
            <a:pPr marL="457200" lvl="0" indent="-323850" algn="l" rtl="0">
              <a:lnSpc>
                <a:spcPct val="90000"/>
              </a:lnSpc>
              <a:spcBef>
                <a:spcPts val="0"/>
              </a:spcBef>
              <a:spcAft>
                <a:spcPts val="0"/>
              </a:spcAft>
              <a:buSzPts val="1500"/>
              <a:buChar char="●"/>
            </a:pPr>
            <a:r>
              <a:rPr lang="en" sz="1500"/>
              <a:t>The </a:t>
            </a:r>
            <a:r>
              <a:rPr lang="en" sz="1500" u="sng"/>
              <a:t>cost of Facebook Ads increased by 3%</a:t>
            </a:r>
            <a:r>
              <a:rPr lang="en" sz="1500"/>
              <a:t>, underscoring the need for ongoing cost management and optimization strategies</a:t>
            </a:r>
            <a:endParaRPr sz="1500"/>
          </a:p>
        </p:txBody>
      </p:sp>
      <p:pic>
        <p:nvPicPr>
          <p:cNvPr id="373" name="Google Shape;373;g215173da0cf_0_0"/>
          <p:cNvPicPr preferRelativeResize="0"/>
          <p:nvPr/>
        </p:nvPicPr>
        <p:blipFill rotWithShape="1">
          <a:blip r:embed="rId3">
            <a:alphaModFix/>
          </a:blip>
          <a:srcRect/>
          <a:stretch/>
        </p:blipFill>
        <p:spPr>
          <a:xfrm>
            <a:off x="6858750" y="1322274"/>
            <a:ext cx="4123630" cy="3180075"/>
          </a:xfrm>
          <a:prstGeom prst="rect">
            <a:avLst/>
          </a:prstGeom>
          <a:noFill/>
          <a:ln>
            <a:noFill/>
          </a:ln>
        </p:spPr>
      </p:pic>
      <p:sp>
        <p:nvSpPr>
          <p:cNvPr id="374" name="Google Shape;374;g215173da0cf_0_0"/>
          <p:cNvSpPr txBox="1"/>
          <p:nvPr/>
        </p:nvSpPr>
        <p:spPr>
          <a:xfrm>
            <a:off x="2595925" y="4341800"/>
            <a:ext cx="6426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2021</a:t>
            </a:r>
            <a:endParaRPr sz="1700" b="1" i="0" u="none" strike="noStrike" cap="none">
              <a:solidFill>
                <a:srgbClr val="000000"/>
              </a:solidFill>
              <a:latin typeface="Calibri"/>
              <a:ea typeface="Calibri"/>
              <a:cs typeface="Calibri"/>
              <a:sym typeface="Calibri"/>
            </a:endParaRPr>
          </a:p>
        </p:txBody>
      </p:sp>
      <p:sp>
        <p:nvSpPr>
          <p:cNvPr id="375" name="Google Shape;375;g215173da0cf_0_0"/>
          <p:cNvSpPr txBox="1"/>
          <p:nvPr/>
        </p:nvSpPr>
        <p:spPr>
          <a:xfrm>
            <a:off x="8648600" y="4418000"/>
            <a:ext cx="6426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2022</a:t>
            </a:r>
            <a:endParaRPr sz="1700" b="1" i="0" u="none" strike="noStrike" cap="none">
              <a:solidFill>
                <a:srgbClr val="000000"/>
              </a:solidFill>
              <a:latin typeface="Calibri"/>
              <a:ea typeface="Calibri"/>
              <a:cs typeface="Calibri"/>
              <a:sym typeface="Calibri"/>
            </a:endParaRPr>
          </a:p>
        </p:txBody>
      </p:sp>
      <p:pic>
        <p:nvPicPr>
          <p:cNvPr id="376" name="Google Shape;376;g215173da0cf_0_0"/>
          <p:cNvPicPr preferRelativeResize="0"/>
          <p:nvPr/>
        </p:nvPicPr>
        <p:blipFill rotWithShape="1">
          <a:blip r:embed="rId4">
            <a:alphaModFix/>
          </a:blip>
          <a:srcRect l="13552" t="-5130" r="-1040" b="5130"/>
          <a:stretch/>
        </p:blipFill>
        <p:spPr>
          <a:xfrm>
            <a:off x="1358673" y="1185799"/>
            <a:ext cx="3898225" cy="3180076"/>
          </a:xfrm>
          <a:prstGeom prst="rect">
            <a:avLst/>
          </a:prstGeom>
          <a:noFill/>
          <a:ln>
            <a:noFill/>
          </a:ln>
        </p:spPr>
      </p:pic>
      <p:pic>
        <p:nvPicPr>
          <p:cNvPr id="377" name="Google Shape;377;g215173da0cf_0_0"/>
          <p:cNvPicPr preferRelativeResize="0"/>
          <p:nvPr/>
        </p:nvPicPr>
        <p:blipFill rotWithShape="1">
          <a:blip r:embed="rId5">
            <a:alphaModFix/>
          </a:blip>
          <a:srcRect/>
          <a:stretch/>
        </p:blipFill>
        <p:spPr>
          <a:xfrm>
            <a:off x="11293468" y="5"/>
            <a:ext cx="868233" cy="880833"/>
          </a:xfrm>
          <a:prstGeom prst="rect">
            <a:avLst/>
          </a:prstGeom>
          <a:noFill/>
          <a:ln>
            <a:noFill/>
          </a:ln>
        </p:spPr>
      </p:pic>
      <p:sp>
        <p:nvSpPr>
          <p:cNvPr id="378" name="Google Shape;378;g215173da0cf_0_0"/>
          <p:cNvSpPr txBox="1"/>
          <p:nvPr/>
        </p:nvSpPr>
        <p:spPr>
          <a:xfrm>
            <a:off x="301325" y="6555575"/>
            <a:ext cx="118908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Note: </a:t>
            </a:r>
            <a:r>
              <a:rPr lang="en" sz="1000" b="1" i="0" u="none" strike="noStrike" cap="none">
                <a:solidFill>
                  <a:schemeClr val="dk1"/>
                </a:solidFill>
                <a:latin typeface="Calibri"/>
                <a:ea typeface="Calibri"/>
                <a:cs typeface="Calibri"/>
                <a:sym typeface="Calibri"/>
              </a:rPr>
              <a:t>Other Paid Sources</a:t>
            </a:r>
            <a:r>
              <a:rPr lang="en" sz="1000" b="0" i="0" u="none" strike="noStrike" cap="none">
                <a:solidFill>
                  <a:schemeClr val="dk1"/>
                </a:solidFill>
                <a:latin typeface="Calibri"/>
                <a:ea typeface="Calibri"/>
                <a:cs typeface="Calibri"/>
                <a:sym typeface="Calibri"/>
              </a:rPr>
              <a:t> include Advertising &amp; Marketing, Advertising/Promotional, Digital Marketing, Graphic Design, Lead Generator, Paid Networking Groups, Pay Per Leads, Print/Promo, Television</a:t>
            </a:r>
            <a:endParaRPr sz="1000" b="0" i="0" u="none" strike="noStrike" cap="none">
              <a:solidFill>
                <a:srgbClr val="000000"/>
              </a:solidFill>
              <a:latin typeface="Arial"/>
              <a:ea typeface="Arial"/>
              <a:cs typeface="Arial"/>
              <a:sym typeface="Arial"/>
            </a:endParaRPr>
          </a:p>
        </p:txBody>
      </p:sp>
      <p:cxnSp>
        <p:nvCxnSpPr>
          <p:cNvPr id="379" name="Google Shape;379;g215173da0cf_0_0"/>
          <p:cNvCxnSpPr/>
          <p:nvPr/>
        </p:nvCxnSpPr>
        <p:spPr>
          <a:xfrm flipH="1">
            <a:off x="5834075" y="1180475"/>
            <a:ext cx="11400" cy="5229300"/>
          </a:xfrm>
          <a:prstGeom prst="straightConnector1">
            <a:avLst/>
          </a:prstGeom>
          <a:noFill/>
          <a:ln w="9525" cap="flat" cmpd="sng">
            <a:solidFill>
              <a:schemeClr val="dk2"/>
            </a:solidFill>
            <a:prstDash val="dash"/>
            <a:round/>
            <a:headEnd type="none" w="sm" len="sm"/>
            <a:tailEnd type="none" w="sm" len="sm"/>
          </a:ln>
        </p:spPr>
      </p:cxnSp>
      <p:sp>
        <p:nvSpPr>
          <p:cNvPr id="380" name="Google Shape;380;g215173da0cf_0_0"/>
          <p:cNvSpPr txBox="1"/>
          <p:nvPr/>
        </p:nvSpPr>
        <p:spPr>
          <a:xfrm>
            <a:off x="112925" y="4133050"/>
            <a:ext cx="2124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200" b="1" i="0" u="none" strike="noStrike" cap="none">
                <a:solidFill>
                  <a:srgbClr val="000000"/>
                </a:solidFill>
                <a:latin typeface="Calibri"/>
                <a:ea typeface="Calibri"/>
                <a:cs typeface="Calibri"/>
                <a:sym typeface="Calibri"/>
              </a:rPr>
              <a:t>Total Cost 2021: $111,627  </a:t>
            </a:r>
            <a:endParaRPr sz="1200" b="1" i="0" u="none" strike="noStrike" cap="none">
              <a:solidFill>
                <a:srgbClr val="000000"/>
              </a:solidFill>
              <a:latin typeface="Calibri"/>
              <a:ea typeface="Calibri"/>
              <a:cs typeface="Calibri"/>
              <a:sym typeface="Calibri"/>
            </a:endParaRPr>
          </a:p>
        </p:txBody>
      </p:sp>
      <p:sp>
        <p:nvSpPr>
          <p:cNvPr id="381" name="Google Shape;381;g215173da0cf_0_0"/>
          <p:cNvSpPr txBox="1"/>
          <p:nvPr/>
        </p:nvSpPr>
        <p:spPr>
          <a:xfrm>
            <a:off x="6184888" y="4133050"/>
            <a:ext cx="2124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200" b="1" i="0" u="none" strike="noStrike" cap="none">
                <a:solidFill>
                  <a:srgbClr val="000000"/>
                </a:solidFill>
                <a:latin typeface="Calibri"/>
                <a:ea typeface="Calibri"/>
                <a:cs typeface="Calibri"/>
                <a:sym typeface="Calibri"/>
              </a:rPr>
              <a:t>Total Cost 2022: $94,591  </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g215173da0cf_0_70" title="Chart"/>
          <p:cNvPicPr preferRelativeResize="0"/>
          <p:nvPr/>
        </p:nvPicPr>
        <p:blipFill rotWithShape="1">
          <a:blip r:embed="rId3">
            <a:alphaModFix/>
          </a:blip>
          <a:srcRect t="9329"/>
          <a:stretch/>
        </p:blipFill>
        <p:spPr>
          <a:xfrm>
            <a:off x="53925" y="1405175"/>
            <a:ext cx="5616501" cy="3148749"/>
          </a:xfrm>
          <a:prstGeom prst="rect">
            <a:avLst/>
          </a:prstGeom>
          <a:noFill/>
          <a:ln>
            <a:noFill/>
          </a:ln>
        </p:spPr>
      </p:pic>
      <p:pic>
        <p:nvPicPr>
          <p:cNvPr id="388" name="Google Shape;388;g215173da0cf_0_70" title="Chart"/>
          <p:cNvPicPr preferRelativeResize="0"/>
          <p:nvPr/>
        </p:nvPicPr>
        <p:blipFill rotWithShape="1">
          <a:blip r:embed="rId4">
            <a:alphaModFix/>
          </a:blip>
          <a:srcRect/>
          <a:stretch/>
        </p:blipFill>
        <p:spPr>
          <a:xfrm>
            <a:off x="6015075" y="1184500"/>
            <a:ext cx="5795925" cy="3369426"/>
          </a:xfrm>
          <a:prstGeom prst="rect">
            <a:avLst/>
          </a:prstGeom>
          <a:noFill/>
          <a:ln>
            <a:noFill/>
          </a:ln>
        </p:spPr>
      </p:pic>
      <p:sp>
        <p:nvSpPr>
          <p:cNvPr id="389" name="Google Shape;389;g215173da0cf_0_70"/>
          <p:cNvSpPr txBox="1"/>
          <p:nvPr/>
        </p:nvSpPr>
        <p:spPr>
          <a:xfrm>
            <a:off x="646225" y="5001200"/>
            <a:ext cx="4836600" cy="14775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a:solidFill>
                  <a:srgbClr val="000000"/>
                </a:solidFill>
                <a:latin typeface="Calibri"/>
                <a:ea typeface="Calibri"/>
                <a:cs typeface="Calibri"/>
                <a:sym typeface="Calibri"/>
              </a:rPr>
              <a:t>About $65K Cost was incurred to introduce Google Local Services Ads in 2021 but GI Junk beared loss of about 49% of total absolute revenue.</a:t>
            </a:r>
            <a:endParaRPr sz="14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 sz="1400" b="0" i="0" u="none" strike="noStrike" cap="none">
                <a:solidFill>
                  <a:srgbClr val="000000"/>
                </a:solidFill>
                <a:latin typeface="Calibri"/>
                <a:ea typeface="Calibri"/>
                <a:cs typeface="Calibri"/>
                <a:sym typeface="Calibri"/>
              </a:rPr>
              <a:t>About $11K Facebook Ads was incurred to introduce the Facebook Ads in 2021,but didn’t result in any revenue.</a:t>
            </a:r>
            <a:endParaRPr sz="1400" b="0" i="0" u="none" strike="noStrike" cap="none">
              <a:solidFill>
                <a:srgbClr val="000000"/>
              </a:solidFill>
              <a:latin typeface="Calibri"/>
              <a:ea typeface="Calibri"/>
              <a:cs typeface="Calibri"/>
              <a:sym typeface="Calibri"/>
            </a:endParaRPr>
          </a:p>
        </p:txBody>
      </p:sp>
      <p:sp>
        <p:nvSpPr>
          <p:cNvPr id="390" name="Google Shape;390;g215173da0cf_0_70"/>
          <p:cNvSpPr txBox="1"/>
          <p:nvPr/>
        </p:nvSpPr>
        <p:spPr>
          <a:xfrm>
            <a:off x="6019950" y="4933975"/>
            <a:ext cx="5507400" cy="1693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A 6% decline in the costing for Google Local Services Ads from year 2021 to 2022 shows a tremendous 200%+  increase in total absolute revenue incurred from Google Local Services Ads.</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Introduction of new Google PPC shows 45% profit to GI Junk.</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Font typeface="Calibri"/>
              <a:buChar char="●"/>
            </a:pPr>
            <a:r>
              <a:rPr lang="en" sz="1400" b="0" i="0" u="none" strike="noStrike" cap="none">
                <a:solidFill>
                  <a:schemeClr val="dk1"/>
                </a:solidFill>
                <a:latin typeface="Calibri"/>
                <a:ea typeface="Calibri"/>
                <a:cs typeface="Calibri"/>
                <a:sym typeface="Calibri"/>
              </a:rPr>
              <a:t>Again Facebook Ads resulted again in no revenue for the business.</a:t>
            </a:r>
            <a:endParaRPr sz="1400" b="0" i="0" u="none" strike="noStrike" cap="none">
              <a:solidFill>
                <a:schemeClr val="dk1"/>
              </a:solidFill>
              <a:latin typeface="Calibri"/>
              <a:ea typeface="Calibri"/>
              <a:cs typeface="Calibri"/>
              <a:sym typeface="Calibri"/>
            </a:endParaRPr>
          </a:p>
        </p:txBody>
      </p:sp>
      <p:sp>
        <p:nvSpPr>
          <p:cNvPr id="391" name="Google Shape;391;g215173da0cf_0_70"/>
          <p:cNvSpPr txBox="1"/>
          <p:nvPr/>
        </p:nvSpPr>
        <p:spPr>
          <a:xfrm>
            <a:off x="2945000" y="4553925"/>
            <a:ext cx="6426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2021</a:t>
            </a:r>
            <a:endParaRPr sz="1700" b="1" i="0" u="none" strike="noStrike" cap="none">
              <a:solidFill>
                <a:srgbClr val="000000"/>
              </a:solidFill>
              <a:latin typeface="Calibri"/>
              <a:ea typeface="Calibri"/>
              <a:cs typeface="Calibri"/>
              <a:sym typeface="Calibri"/>
            </a:endParaRPr>
          </a:p>
        </p:txBody>
      </p:sp>
      <p:sp>
        <p:nvSpPr>
          <p:cNvPr id="392" name="Google Shape;392;g215173da0cf_0_70"/>
          <p:cNvSpPr txBox="1"/>
          <p:nvPr/>
        </p:nvSpPr>
        <p:spPr>
          <a:xfrm>
            <a:off x="9074325" y="4553925"/>
            <a:ext cx="6426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Calibri"/>
                <a:ea typeface="Calibri"/>
                <a:cs typeface="Calibri"/>
                <a:sym typeface="Calibri"/>
              </a:rPr>
              <a:t>2022</a:t>
            </a:r>
            <a:endParaRPr sz="1700" b="1" i="0" u="none" strike="noStrike" cap="none">
              <a:solidFill>
                <a:srgbClr val="000000"/>
              </a:solidFill>
              <a:latin typeface="Calibri"/>
              <a:ea typeface="Calibri"/>
              <a:cs typeface="Calibri"/>
              <a:sym typeface="Calibri"/>
            </a:endParaRPr>
          </a:p>
        </p:txBody>
      </p:sp>
      <p:sp>
        <p:nvSpPr>
          <p:cNvPr id="393" name="Google Shape;393;g215173da0cf_0_70"/>
          <p:cNvSpPr txBox="1"/>
          <p:nvPr/>
        </p:nvSpPr>
        <p:spPr>
          <a:xfrm>
            <a:off x="11144288" y="2084708"/>
            <a:ext cx="702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200% </a:t>
            </a:r>
            <a:endParaRPr sz="1400" b="0" i="0" u="none" strike="noStrike" cap="none">
              <a:solidFill>
                <a:srgbClr val="000000"/>
              </a:solidFill>
              <a:latin typeface="Arial"/>
              <a:ea typeface="Arial"/>
              <a:cs typeface="Arial"/>
              <a:sym typeface="Arial"/>
            </a:endParaRPr>
          </a:p>
        </p:txBody>
      </p:sp>
      <p:sp>
        <p:nvSpPr>
          <p:cNvPr id="394" name="Google Shape;394;g215173da0cf_0_70"/>
          <p:cNvSpPr/>
          <p:nvPr/>
        </p:nvSpPr>
        <p:spPr>
          <a:xfrm>
            <a:off x="11780088" y="2099357"/>
            <a:ext cx="323400" cy="227400"/>
          </a:xfrm>
          <a:prstGeom prst="triangle">
            <a:avLst>
              <a:gd name="adj" fmla="val 50000"/>
            </a:avLst>
          </a:prstGeom>
          <a:solidFill>
            <a:srgbClr val="00B050"/>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95" name="Google Shape;395;g215173da0cf_0_70"/>
          <p:cNvPicPr preferRelativeResize="0"/>
          <p:nvPr/>
        </p:nvPicPr>
        <p:blipFill rotWithShape="1">
          <a:blip r:embed="rId5">
            <a:alphaModFix/>
          </a:blip>
          <a:srcRect/>
          <a:stretch/>
        </p:blipFill>
        <p:spPr>
          <a:xfrm>
            <a:off x="11293468" y="5"/>
            <a:ext cx="868233" cy="880833"/>
          </a:xfrm>
          <a:prstGeom prst="rect">
            <a:avLst/>
          </a:prstGeom>
          <a:noFill/>
          <a:ln>
            <a:noFill/>
          </a:ln>
        </p:spPr>
      </p:pic>
      <p:pic>
        <p:nvPicPr>
          <p:cNvPr id="396" name="Google Shape;396;g215173da0cf_0_70"/>
          <p:cNvPicPr preferRelativeResize="0"/>
          <p:nvPr/>
        </p:nvPicPr>
        <p:blipFill rotWithShape="1">
          <a:blip r:embed="rId6">
            <a:alphaModFix/>
          </a:blip>
          <a:srcRect/>
          <a:stretch/>
        </p:blipFill>
        <p:spPr>
          <a:xfrm>
            <a:off x="2725233" y="1184499"/>
            <a:ext cx="1484542" cy="227475"/>
          </a:xfrm>
          <a:prstGeom prst="rect">
            <a:avLst/>
          </a:prstGeom>
          <a:noFill/>
          <a:ln>
            <a:noFill/>
          </a:ln>
        </p:spPr>
      </p:pic>
      <p:sp>
        <p:nvSpPr>
          <p:cNvPr id="397" name="Google Shape;397;g215173da0cf_0_70"/>
          <p:cNvSpPr txBox="1">
            <a:spLocks noGrp="1"/>
          </p:cNvSpPr>
          <p:nvPr>
            <p:ph type="title"/>
          </p:nvPr>
        </p:nvSpPr>
        <p:spPr>
          <a:xfrm>
            <a:off x="415600" y="212375"/>
            <a:ext cx="10972500" cy="76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111"/>
              <a:buNone/>
            </a:pPr>
            <a:r>
              <a:rPr lang="en" sz="3700"/>
              <a:t>Analyzing Paid Sources (2021-2022)</a:t>
            </a:r>
            <a:endParaRPr sz="3700"/>
          </a:p>
        </p:txBody>
      </p:sp>
      <p:sp>
        <p:nvSpPr>
          <p:cNvPr id="398" name="Google Shape;398;g215173da0cf_0_70"/>
          <p:cNvSpPr/>
          <p:nvPr/>
        </p:nvSpPr>
        <p:spPr>
          <a:xfrm>
            <a:off x="234893" y="6639997"/>
            <a:ext cx="104400" cy="110700"/>
          </a:xfrm>
          <a:prstGeom prst="triangle">
            <a:avLst>
              <a:gd name="adj" fmla="val 50000"/>
            </a:avLst>
          </a:prstGeom>
          <a:solidFill>
            <a:srgbClr val="00B050"/>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 name="Google Shape;399;g215173da0cf_0_70"/>
          <p:cNvSpPr txBox="1"/>
          <p:nvPr/>
        </p:nvSpPr>
        <p:spPr>
          <a:xfrm>
            <a:off x="329275" y="6533800"/>
            <a:ext cx="3279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Calibri"/>
                <a:ea typeface="Calibri"/>
                <a:cs typeface="Calibri"/>
                <a:sym typeface="Calibri"/>
              </a:rPr>
              <a:t>Indicates the growth rate in revenue from 2021 to 2022</a:t>
            </a:r>
            <a:endParaRPr sz="900" b="0" i="0" u="none" strike="noStrike" cap="non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1f6c9668614_0_75"/>
          <p:cNvSpPr txBox="1"/>
          <p:nvPr/>
        </p:nvSpPr>
        <p:spPr>
          <a:xfrm>
            <a:off x="301336" y="6479379"/>
            <a:ext cx="71592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Note: Considering only hourly paid employees here since their count is more crucial to resource optimization</a:t>
            </a:r>
            <a:endParaRPr sz="1000" b="0" i="0" u="none" strike="noStrike" cap="none">
              <a:solidFill>
                <a:srgbClr val="000000"/>
              </a:solidFill>
              <a:latin typeface="Arial"/>
              <a:ea typeface="Arial"/>
              <a:cs typeface="Arial"/>
              <a:sym typeface="Arial"/>
            </a:endParaRPr>
          </a:p>
        </p:txBody>
      </p:sp>
      <p:pic>
        <p:nvPicPr>
          <p:cNvPr id="406" name="Google Shape;406;g1f6c9668614_0_75"/>
          <p:cNvPicPr preferRelativeResize="0"/>
          <p:nvPr/>
        </p:nvPicPr>
        <p:blipFill rotWithShape="1">
          <a:blip r:embed="rId3">
            <a:alphaModFix/>
          </a:blip>
          <a:srcRect/>
          <a:stretch/>
        </p:blipFill>
        <p:spPr>
          <a:xfrm>
            <a:off x="11293468" y="5"/>
            <a:ext cx="868233" cy="880833"/>
          </a:xfrm>
          <a:prstGeom prst="rect">
            <a:avLst/>
          </a:prstGeom>
          <a:noFill/>
          <a:ln>
            <a:noFill/>
          </a:ln>
        </p:spPr>
      </p:pic>
      <p:sp>
        <p:nvSpPr>
          <p:cNvPr id="407" name="Google Shape;407;g1f6c9668614_0_75"/>
          <p:cNvSpPr txBox="1">
            <a:spLocks noGrp="1"/>
          </p:cNvSpPr>
          <p:nvPr>
            <p:ph type="title"/>
          </p:nvPr>
        </p:nvSpPr>
        <p:spPr>
          <a:xfrm>
            <a:off x="415600" y="212375"/>
            <a:ext cx="10972500" cy="76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111"/>
              <a:buNone/>
            </a:pPr>
            <a:r>
              <a:rPr lang="en" sz="3700"/>
              <a:t>Analyzing Employee Costs (2021-2022)</a:t>
            </a:r>
            <a:endParaRPr sz="3700"/>
          </a:p>
        </p:txBody>
      </p:sp>
      <p:sp>
        <p:nvSpPr>
          <p:cNvPr id="408" name="Google Shape;408;g1f6c9668614_0_75"/>
          <p:cNvSpPr txBox="1">
            <a:spLocks noGrp="1"/>
          </p:cNvSpPr>
          <p:nvPr>
            <p:ph type="body" idx="1"/>
          </p:nvPr>
        </p:nvSpPr>
        <p:spPr>
          <a:xfrm>
            <a:off x="415600" y="1155625"/>
            <a:ext cx="10800300" cy="1009200"/>
          </a:xfrm>
          <a:prstGeom prst="rect">
            <a:avLst/>
          </a:prstGeom>
          <a:noFill/>
          <a:ln>
            <a:noFill/>
          </a:ln>
        </p:spPr>
        <p:txBody>
          <a:bodyPr spcFirstLastPara="1" wrap="square" lIns="91425" tIns="91425" rIns="91425" bIns="91425" anchor="t" anchorCtr="0">
            <a:noAutofit/>
          </a:bodyPr>
          <a:lstStyle/>
          <a:p>
            <a:pPr marL="457200" lvl="0" indent="-368300" algn="l" rtl="0">
              <a:lnSpc>
                <a:spcPct val="80000"/>
              </a:lnSpc>
              <a:spcBef>
                <a:spcPts val="0"/>
              </a:spcBef>
              <a:spcAft>
                <a:spcPts val="0"/>
              </a:spcAft>
              <a:buSzPts val="2200"/>
              <a:buChar char="●"/>
            </a:pPr>
            <a:r>
              <a:rPr lang="en" sz="2200"/>
              <a:t>We observe that around 15% of the total revenue accrued across the top cities by GI Junk is being spent as employee costs</a:t>
            </a:r>
            <a:endParaRPr sz="2200"/>
          </a:p>
          <a:p>
            <a:pPr marL="457200" lvl="0" indent="0" algn="l" rtl="0">
              <a:lnSpc>
                <a:spcPct val="80000"/>
              </a:lnSpc>
              <a:spcBef>
                <a:spcPts val="0"/>
              </a:spcBef>
              <a:spcAft>
                <a:spcPts val="0"/>
              </a:spcAft>
              <a:buSzPts val="1800"/>
              <a:buNone/>
            </a:pPr>
            <a:endParaRPr sz="2200"/>
          </a:p>
          <a:p>
            <a:pPr marL="457200" lvl="0" indent="-368300" algn="l" rtl="0">
              <a:lnSpc>
                <a:spcPct val="80000"/>
              </a:lnSpc>
              <a:spcBef>
                <a:spcPts val="0"/>
              </a:spcBef>
              <a:spcAft>
                <a:spcPts val="0"/>
              </a:spcAft>
              <a:buSzPts val="2200"/>
              <a:buChar char="●"/>
            </a:pPr>
            <a:r>
              <a:rPr lang="en" sz="2200"/>
              <a:t>Cities such as Salem, Milwaukie, Gresham, Hillsboro, and Tigard incur higher than average employee costs as a proportion of the overall revenue generated across these cities</a:t>
            </a:r>
            <a:endParaRPr sz="2200"/>
          </a:p>
          <a:p>
            <a:pPr marL="457200" lvl="0" indent="0" algn="l" rtl="0">
              <a:lnSpc>
                <a:spcPct val="80000"/>
              </a:lnSpc>
              <a:spcBef>
                <a:spcPts val="0"/>
              </a:spcBef>
              <a:spcAft>
                <a:spcPts val="0"/>
              </a:spcAft>
              <a:buSzPts val="1800"/>
              <a:buNone/>
            </a:pPr>
            <a:endParaRPr sz="2200"/>
          </a:p>
          <a:p>
            <a:pPr marL="457200" lvl="0" indent="-368300" algn="l" rtl="0">
              <a:lnSpc>
                <a:spcPct val="80000"/>
              </a:lnSpc>
              <a:spcBef>
                <a:spcPts val="0"/>
              </a:spcBef>
              <a:spcAft>
                <a:spcPts val="0"/>
              </a:spcAft>
              <a:buSzPts val="2200"/>
              <a:buChar char="●"/>
            </a:pPr>
            <a:r>
              <a:rPr lang="en" sz="2200"/>
              <a:t>Analyzing the cost incurred for these cities will be essential for resource allocation and expansion strategies for GI Junk</a:t>
            </a:r>
            <a:endParaRPr sz="2200"/>
          </a:p>
        </p:txBody>
      </p:sp>
      <p:pic>
        <p:nvPicPr>
          <p:cNvPr id="409" name="Google Shape;409;g1f6c9668614_0_75"/>
          <p:cNvPicPr preferRelativeResize="0"/>
          <p:nvPr/>
        </p:nvPicPr>
        <p:blipFill rotWithShape="1">
          <a:blip r:embed="rId4">
            <a:alphaModFix/>
          </a:blip>
          <a:srcRect/>
          <a:stretch/>
        </p:blipFill>
        <p:spPr>
          <a:xfrm>
            <a:off x="728885" y="3783078"/>
            <a:ext cx="10239366" cy="24910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1f6c9668614_0_190"/>
          <p:cNvSpPr txBox="1">
            <a:spLocks noGrp="1"/>
          </p:cNvSpPr>
          <p:nvPr>
            <p:ph type="body" idx="1"/>
          </p:nvPr>
        </p:nvSpPr>
        <p:spPr>
          <a:xfrm>
            <a:off x="339400" y="1343200"/>
            <a:ext cx="5046000" cy="4788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600"/>
              <a:buNone/>
            </a:pPr>
            <a:endParaRPr sz="2200"/>
          </a:p>
          <a:p>
            <a:pPr marL="457200" lvl="0" indent="-381000" algn="l" rtl="0">
              <a:lnSpc>
                <a:spcPct val="80000"/>
              </a:lnSpc>
              <a:spcBef>
                <a:spcPts val="0"/>
              </a:spcBef>
              <a:spcAft>
                <a:spcPts val="0"/>
              </a:spcAft>
              <a:buSzPts val="2400"/>
              <a:buChar char="●"/>
            </a:pPr>
            <a:r>
              <a:rPr lang="en" sz="2400"/>
              <a:t>A large section of GI Junk’s revenue is obtained when large orders involving multiple trailers are sought by customers</a:t>
            </a:r>
            <a:endParaRPr sz="2400"/>
          </a:p>
          <a:p>
            <a:pPr marL="457200" lvl="0" indent="0" algn="l" rtl="0">
              <a:lnSpc>
                <a:spcPct val="80000"/>
              </a:lnSpc>
              <a:spcBef>
                <a:spcPts val="0"/>
              </a:spcBef>
              <a:spcAft>
                <a:spcPts val="0"/>
              </a:spcAft>
              <a:buSzPts val="1800"/>
              <a:buNone/>
            </a:pPr>
            <a:endParaRPr sz="2400"/>
          </a:p>
          <a:p>
            <a:pPr marL="457200" lvl="0" indent="-381000" algn="l" rtl="0">
              <a:lnSpc>
                <a:spcPct val="80000"/>
              </a:lnSpc>
              <a:spcBef>
                <a:spcPts val="0"/>
              </a:spcBef>
              <a:spcAft>
                <a:spcPts val="0"/>
              </a:spcAft>
              <a:buSzPts val="2400"/>
              <a:buChar char="●"/>
            </a:pPr>
            <a:r>
              <a:rPr lang="en" sz="2400"/>
              <a:t>Each job type on an average involves 2 employees across all the types of jobs sought by customers</a:t>
            </a:r>
            <a:endParaRPr sz="2400"/>
          </a:p>
        </p:txBody>
      </p:sp>
      <p:sp>
        <p:nvSpPr>
          <p:cNvPr id="416" name="Google Shape;416;g1f6c9668614_0_190"/>
          <p:cNvSpPr txBox="1">
            <a:spLocks noGrp="1"/>
          </p:cNvSpPr>
          <p:nvPr>
            <p:ph type="title"/>
          </p:nvPr>
        </p:nvSpPr>
        <p:spPr>
          <a:xfrm>
            <a:off x="415600" y="212375"/>
            <a:ext cx="10972500" cy="76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111"/>
              <a:buNone/>
            </a:pPr>
            <a:r>
              <a:rPr lang="en" sz="3700"/>
              <a:t>Analyzing Employee Distribution across Job Types (2021-2022)</a:t>
            </a:r>
            <a:endParaRPr sz="3700"/>
          </a:p>
        </p:txBody>
      </p:sp>
      <p:pic>
        <p:nvPicPr>
          <p:cNvPr id="417" name="Google Shape;417;g1f6c9668614_0_190"/>
          <p:cNvPicPr preferRelativeResize="0"/>
          <p:nvPr/>
        </p:nvPicPr>
        <p:blipFill rotWithShape="1">
          <a:blip r:embed="rId3">
            <a:alphaModFix/>
          </a:blip>
          <a:srcRect/>
          <a:stretch/>
        </p:blipFill>
        <p:spPr>
          <a:xfrm>
            <a:off x="11293468" y="5"/>
            <a:ext cx="868233" cy="880833"/>
          </a:xfrm>
          <a:prstGeom prst="rect">
            <a:avLst/>
          </a:prstGeom>
          <a:noFill/>
          <a:ln>
            <a:noFill/>
          </a:ln>
        </p:spPr>
      </p:pic>
      <p:pic>
        <p:nvPicPr>
          <p:cNvPr id="418" name="Google Shape;418;g1f6c9668614_0_190"/>
          <p:cNvPicPr preferRelativeResize="0"/>
          <p:nvPr/>
        </p:nvPicPr>
        <p:blipFill rotWithShape="1">
          <a:blip r:embed="rId4">
            <a:alphaModFix/>
          </a:blip>
          <a:srcRect/>
          <a:stretch/>
        </p:blipFill>
        <p:spPr>
          <a:xfrm>
            <a:off x="7033350" y="805775"/>
            <a:ext cx="4572500" cy="6052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txBox="1">
            <a:spLocks noGrp="1"/>
          </p:cNvSpPr>
          <p:nvPr>
            <p:ph type="body" idx="1"/>
          </p:nvPr>
        </p:nvSpPr>
        <p:spPr>
          <a:xfrm>
            <a:off x="838200" y="1591925"/>
            <a:ext cx="10487400" cy="105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1100"/>
              <a:buNone/>
            </a:pPr>
            <a:r>
              <a:rPr lang="en" sz="2000">
                <a:highlight>
                  <a:schemeClr val="lt1"/>
                </a:highlight>
              </a:rPr>
              <a:t>The research aims to analyze data and discover trends and opportunities to improve GI Junk's business performance. The flowchart outlines the two main themes and sub-themes the team focused on using to achieve their goals.</a:t>
            </a:r>
            <a:endParaRPr sz="2000">
              <a:solidFill>
                <a:schemeClr val="dk1"/>
              </a:solidFill>
              <a:highlight>
                <a:schemeClr val="lt1"/>
              </a:highlight>
            </a:endParaRPr>
          </a:p>
        </p:txBody>
      </p:sp>
      <p:sp>
        <p:nvSpPr>
          <p:cNvPr id="108" name="Google Shape;108;p2"/>
          <p:cNvSpPr/>
          <p:nvPr/>
        </p:nvSpPr>
        <p:spPr>
          <a:xfrm>
            <a:off x="4449667" y="2874167"/>
            <a:ext cx="3199500" cy="700500"/>
          </a:xfrm>
          <a:prstGeom prst="rect">
            <a:avLst/>
          </a:prstGeom>
          <a:solidFill>
            <a:srgbClr val="08563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Calibri"/>
                <a:ea typeface="Calibri"/>
                <a:cs typeface="Calibri"/>
                <a:sym typeface="Calibri"/>
              </a:rPr>
              <a:t>Improving business outcomes for GI Junk</a:t>
            </a:r>
            <a:endParaRPr sz="2400" b="0" i="0" u="none" strike="noStrike" cap="none">
              <a:solidFill>
                <a:srgbClr val="FFFFFF"/>
              </a:solidFill>
              <a:latin typeface="Calibri"/>
              <a:ea typeface="Calibri"/>
              <a:cs typeface="Calibri"/>
              <a:sym typeface="Calibri"/>
            </a:endParaRPr>
          </a:p>
        </p:txBody>
      </p:sp>
      <p:sp>
        <p:nvSpPr>
          <p:cNvPr id="109" name="Google Shape;109;p2"/>
          <p:cNvSpPr/>
          <p:nvPr/>
        </p:nvSpPr>
        <p:spPr>
          <a:xfrm>
            <a:off x="2203917" y="4196536"/>
            <a:ext cx="2433900" cy="700500"/>
          </a:xfrm>
          <a:prstGeom prst="rect">
            <a:avLst/>
          </a:prstGeom>
          <a:solidFill>
            <a:srgbClr val="0B774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 sz="1333" b="0" i="0" u="none" strike="noStrike" cap="none">
                <a:solidFill>
                  <a:srgbClr val="FFFFFF"/>
                </a:solidFill>
                <a:latin typeface="Roboto"/>
                <a:ea typeface="Roboto"/>
                <a:cs typeface="Roboto"/>
                <a:sym typeface="Roboto"/>
              </a:rPr>
              <a:t>Expand Revenue</a:t>
            </a:r>
            <a:endParaRPr sz="1333" b="0" i="0" u="none" strike="noStrike" cap="none">
              <a:solidFill>
                <a:srgbClr val="FFFFFF"/>
              </a:solidFill>
              <a:latin typeface="Roboto"/>
              <a:ea typeface="Roboto"/>
              <a:cs typeface="Roboto"/>
              <a:sym typeface="Roboto"/>
            </a:endParaRPr>
          </a:p>
        </p:txBody>
      </p:sp>
      <p:sp>
        <p:nvSpPr>
          <p:cNvPr id="110" name="Google Shape;110;p2"/>
          <p:cNvSpPr/>
          <p:nvPr/>
        </p:nvSpPr>
        <p:spPr>
          <a:xfrm>
            <a:off x="7554029" y="4196536"/>
            <a:ext cx="2433900" cy="700500"/>
          </a:xfrm>
          <a:prstGeom prst="rect">
            <a:avLst/>
          </a:prstGeom>
          <a:solidFill>
            <a:srgbClr val="0B774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 sz="1333" b="0" i="0" u="none" strike="noStrike" cap="none">
                <a:solidFill>
                  <a:srgbClr val="FFFFFF"/>
                </a:solidFill>
                <a:latin typeface="Roboto"/>
                <a:ea typeface="Roboto"/>
                <a:cs typeface="Roboto"/>
                <a:sym typeface="Roboto"/>
              </a:rPr>
              <a:t>Reduce Cost</a:t>
            </a:r>
            <a:endParaRPr sz="2400" b="0" i="0" u="none" strike="noStrike" cap="none">
              <a:solidFill>
                <a:srgbClr val="FFFFFF"/>
              </a:solidFill>
              <a:latin typeface="Calibri"/>
              <a:ea typeface="Calibri"/>
              <a:cs typeface="Calibri"/>
              <a:sym typeface="Calibri"/>
            </a:endParaRPr>
          </a:p>
        </p:txBody>
      </p:sp>
      <p:sp>
        <p:nvSpPr>
          <p:cNvPr id="111" name="Google Shape;111;p2"/>
          <p:cNvSpPr/>
          <p:nvPr/>
        </p:nvSpPr>
        <p:spPr>
          <a:xfrm>
            <a:off x="8891612" y="5417021"/>
            <a:ext cx="2433900" cy="700500"/>
          </a:xfrm>
          <a:prstGeom prst="rect">
            <a:avLst/>
          </a:prstGeom>
          <a:solidFill>
            <a:srgbClr val="0E945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 sz="1333" b="0" i="0" u="none" strike="noStrike" cap="none">
                <a:solidFill>
                  <a:srgbClr val="FFFFFF"/>
                </a:solidFill>
                <a:latin typeface="Roboto"/>
                <a:ea typeface="Roboto"/>
                <a:cs typeface="Roboto"/>
                <a:sym typeface="Roboto"/>
              </a:rPr>
              <a:t>Improve operational efficiencies</a:t>
            </a:r>
            <a:endParaRPr sz="2400" b="0" i="0" u="none" strike="noStrike" cap="none">
              <a:solidFill>
                <a:srgbClr val="FFFFFF"/>
              </a:solidFill>
              <a:latin typeface="Calibri"/>
              <a:ea typeface="Calibri"/>
              <a:cs typeface="Calibri"/>
              <a:sym typeface="Calibri"/>
            </a:endParaRPr>
          </a:p>
        </p:txBody>
      </p:sp>
      <p:sp>
        <p:nvSpPr>
          <p:cNvPr id="112" name="Google Shape;112;p2"/>
          <p:cNvSpPr/>
          <p:nvPr/>
        </p:nvSpPr>
        <p:spPr>
          <a:xfrm>
            <a:off x="6216564" y="5417021"/>
            <a:ext cx="2433900" cy="700500"/>
          </a:xfrm>
          <a:prstGeom prst="rect">
            <a:avLst/>
          </a:prstGeom>
          <a:solidFill>
            <a:srgbClr val="0E945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 sz="1333" b="0" i="0" u="none" strike="noStrike" cap="none">
                <a:solidFill>
                  <a:srgbClr val="FFFFFF"/>
                </a:solidFill>
                <a:latin typeface="Roboto"/>
                <a:ea typeface="Roboto"/>
                <a:cs typeface="Roboto"/>
                <a:sym typeface="Roboto"/>
              </a:rPr>
              <a:t>Improving resource optimization</a:t>
            </a:r>
            <a:endParaRPr sz="2400" b="0" i="0" u="none" strike="noStrike" cap="none">
              <a:solidFill>
                <a:srgbClr val="FFFFFF"/>
              </a:solidFill>
              <a:latin typeface="Calibri"/>
              <a:ea typeface="Calibri"/>
              <a:cs typeface="Calibri"/>
              <a:sym typeface="Calibri"/>
            </a:endParaRPr>
          </a:p>
        </p:txBody>
      </p:sp>
      <p:sp>
        <p:nvSpPr>
          <p:cNvPr id="113" name="Google Shape;113;p2"/>
          <p:cNvSpPr/>
          <p:nvPr/>
        </p:nvSpPr>
        <p:spPr>
          <a:xfrm>
            <a:off x="3541500" y="5417021"/>
            <a:ext cx="2433900" cy="700500"/>
          </a:xfrm>
          <a:prstGeom prst="rect">
            <a:avLst/>
          </a:prstGeom>
          <a:solidFill>
            <a:srgbClr val="0E945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 sz="1333" b="0" i="0" u="none" strike="noStrike" cap="none">
                <a:solidFill>
                  <a:schemeClr val="lt1"/>
                </a:solidFill>
                <a:latin typeface="Roboto"/>
                <a:ea typeface="Roboto"/>
                <a:cs typeface="Roboto"/>
                <a:sym typeface="Roboto"/>
              </a:rPr>
              <a:t>Reduce customer churn/ improve retention</a:t>
            </a:r>
            <a:endParaRPr sz="2400" b="0" i="0" u="none" strike="noStrike" cap="none">
              <a:solidFill>
                <a:schemeClr val="lt1"/>
              </a:solidFill>
              <a:latin typeface="Calibri"/>
              <a:ea typeface="Calibri"/>
              <a:cs typeface="Calibri"/>
              <a:sym typeface="Calibri"/>
            </a:endParaRPr>
          </a:p>
        </p:txBody>
      </p:sp>
      <p:sp>
        <p:nvSpPr>
          <p:cNvPr id="114" name="Google Shape;114;p2"/>
          <p:cNvSpPr/>
          <p:nvPr/>
        </p:nvSpPr>
        <p:spPr>
          <a:xfrm>
            <a:off x="866452" y="5417021"/>
            <a:ext cx="2433900" cy="700500"/>
          </a:xfrm>
          <a:prstGeom prst="rect">
            <a:avLst/>
          </a:prstGeom>
          <a:solidFill>
            <a:srgbClr val="0E945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 sz="1333" b="0" i="0" u="none" strike="noStrike" cap="none">
                <a:solidFill>
                  <a:srgbClr val="FFFFFF"/>
                </a:solidFill>
                <a:latin typeface="Roboto"/>
                <a:ea typeface="Roboto"/>
                <a:cs typeface="Roboto"/>
                <a:sym typeface="Roboto"/>
              </a:rPr>
              <a:t>Increase customer acquisition</a:t>
            </a:r>
            <a:endParaRPr sz="2400" b="0" i="0" u="none" strike="noStrike" cap="none">
              <a:solidFill>
                <a:srgbClr val="FFFFFF"/>
              </a:solidFill>
              <a:latin typeface="Calibri"/>
              <a:ea typeface="Calibri"/>
              <a:cs typeface="Calibri"/>
              <a:sym typeface="Calibri"/>
            </a:endParaRPr>
          </a:p>
        </p:txBody>
      </p:sp>
      <p:cxnSp>
        <p:nvCxnSpPr>
          <p:cNvPr id="115" name="Google Shape;115;p2"/>
          <p:cNvCxnSpPr>
            <a:stCxn id="108" idx="2"/>
            <a:endCxn id="110" idx="0"/>
          </p:cNvCxnSpPr>
          <p:nvPr/>
        </p:nvCxnSpPr>
        <p:spPr>
          <a:xfrm rot="-5400000" flipH="1">
            <a:off x="7099267" y="2524817"/>
            <a:ext cx="621900" cy="2721600"/>
          </a:xfrm>
          <a:prstGeom prst="bentConnector3">
            <a:avLst>
              <a:gd name="adj1" fmla="val 50006"/>
            </a:avLst>
          </a:prstGeom>
          <a:noFill/>
          <a:ln w="9525" cap="flat" cmpd="sng">
            <a:solidFill>
              <a:srgbClr val="C2C2C2"/>
            </a:solidFill>
            <a:prstDash val="solid"/>
            <a:round/>
            <a:headEnd type="none" w="sm" len="sm"/>
            <a:tailEnd type="none" w="sm" len="sm"/>
          </a:ln>
        </p:spPr>
      </p:cxnSp>
      <p:cxnSp>
        <p:nvCxnSpPr>
          <p:cNvPr id="116" name="Google Shape;116;p2"/>
          <p:cNvCxnSpPr>
            <a:stCxn id="109" idx="0"/>
            <a:endCxn id="108" idx="2"/>
          </p:cNvCxnSpPr>
          <p:nvPr/>
        </p:nvCxnSpPr>
        <p:spPr>
          <a:xfrm rot="-5400000">
            <a:off x="4424217" y="2571286"/>
            <a:ext cx="621900" cy="2628600"/>
          </a:xfrm>
          <a:prstGeom prst="bentConnector3">
            <a:avLst>
              <a:gd name="adj1" fmla="val 50006"/>
            </a:avLst>
          </a:prstGeom>
          <a:noFill/>
          <a:ln w="9525" cap="flat" cmpd="sng">
            <a:solidFill>
              <a:srgbClr val="C2C2C2"/>
            </a:solidFill>
            <a:prstDash val="solid"/>
            <a:round/>
            <a:headEnd type="none" w="sm" len="sm"/>
            <a:tailEnd type="none" w="sm" len="sm"/>
          </a:ln>
        </p:spPr>
      </p:cxnSp>
      <p:cxnSp>
        <p:nvCxnSpPr>
          <p:cNvPr id="117" name="Google Shape;117;p2"/>
          <p:cNvCxnSpPr>
            <a:stCxn id="109" idx="2"/>
            <a:endCxn id="113" idx="0"/>
          </p:cNvCxnSpPr>
          <p:nvPr/>
        </p:nvCxnSpPr>
        <p:spPr>
          <a:xfrm rot="-5400000" flipH="1">
            <a:off x="3829767" y="4488136"/>
            <a:ext cx="519900" cy="1337700"/>
          </a:xfrm>
          <a:prstGeom prst="bentConnector3">
            <a:avLst>
              <a:gd name="adj1" fmla="val 49989"/>
            </a:avLst>
          </a:prstGeom>
          <a:noFill/>
          <a:ln w="9525" cap="flat" cmpd="sng">
            <a:solidFill>
              <a:srgbClr val="C2C2C2"/>
            </a:solidFill>
            <a:prstDash val="solid"/>
            <a:round/>
            <a:headEnd type="none" w="sm" len="sm"/>
            <a:tailEnd type="none" w="sm" len="sm"/>
          </a:ln>
        </p:spPr>
      </p:cxnSp>
      <p:cxnSp>
        <p:nvCxnSpPr>
          <p:cNvPr id="118" name="Google Shape;118;p2"/>
          <p:cNvCxnSpPr>
            <a:stCxn id="114" idx="0"/>
            <a:endCxn id="109" idx="2"/>
          </p:cNvCxnSpPr>
          <p:nvPr/>
        </p:nvCxnSpPr>
        <p:spPr>
          <a:xfrm rot="-5400000">
            <a:off x="2492152" y="4488371"/>
            <a:ext cx="519900" cy="1337400"/>
          </a:xfrm>
          <a:prstGeom prst="bentConnector3">
            <a:avLst>
              <a:gd name="adj1" fmla="val 49989"/>
            </a:avLst>
          </a:prstGeom>
          <a:noFill/>
          <a:ln w="9525" cap="flat" cmpd="sng">
            <a:solidFill>
              <a:srgbClr val="C2C2C2"/>
            </a:solidFill>
            <a:prstDash val="solid"/>
            <a:round/>
            <a:headEnd type="none" w="sm" len="sm"/>
            <a:tailEnd type="none" w="sm" len="sm"/>
          </a:ln>
        </p:spPr>
      </p:cxnSp>
      <p:cxnSp>
        <p:nvCxnSpPr>
          <p:cNvPr id="119" name="Google Shape;119;p2"/>
          <p:cNvCxnSpPr>
            <a:stCxn id="110" idx="2"/>
            <a:endCxn id="111" idx="0"/>
          </p:cNvCxnSpPr>
          <p:nvPr/>
        </p:nvCxnSpPr>
        <p:spPr>
          <a:xfrm rot="-5400000" flipH="1">
            <a:off x="9179879" y="4488136"/>
            <a:ext cx="519900" cy="1337700"/>
          </a:xfrm>
          <a:prstGeom prst="bentConnector3">
            <a:avLst>
              <a:gd name="adj1" fmla="val 49989"/>
            </a:avLst>
          </a:prstGeom>
          <a:noFill/>
          <a:ln w="9525" cap="flat" cmpd="sng">
            <a:solidFill>
              <a:srgbClr val="C2C2C2"/>
            </a:solidFill>
            <a:prstDash val="solid"/>
            <a:round/>
            <a:headEnd type="none" w="sm" len="sm"/>
            <a:tailEnd type="none" w="sm" len="sm"/>
          </a:ln>
        </p:spPr>
      </p:cxnSp>
      <p:cxnSp>
        <p:nvCxnSpPr>
          <p:cNvPr id="120" name="Google Shape;120;p2"/>
          <p:cNvCxnSpPr>
            <a:stCxn id="112" idx="0"/>
            <a:endCxn id="110" idx="2"/>
          </p:cNvCxnSpPr>
          <p:nvPr/>
        </p:nvCxnSpPr>
        <p:spPr>
          <a:xfrm rot="-5400000">
            <a:off x="7842264" y="4488371"/>
            <a:ext cx="519900" cy="1337400"/>
          </a:xfrm>
          <a:prstGeom prst="bentConnector3">
            <a:avLst>
              <a:gd name="adj1" fmla="val 49989"/>
            </a:avLst>
          </a:prstGeom>
          <a:noFill/>
          <a:ln w="9525" cap="flat" cmpd="sng">
            <a:solidFill>
              <a:srgbClr val="C2C2C2"/>
            </a:solidFill>
            <a:prstDash val="solid"/>
            <a:round/>
            <a:headEnd type="none" w="sm" len="sm"/>
            <a:tailEnd type="none" w="sm" len="sm"/>
          </a:ln>
        </p:spPr>
      </p:cxnSp>
      <p:pic>
        <p:nvPicPr>
          <p:cNvPr id="121" name="Google Shape;121;p2"/>
          <p:cNvPicPr preferRelativeResize="0"/>
          <p:nvPr/>
        </p:nvPicPr>
        <p:blipFill rotWithShape="1">
          <a:blip r:embed="rId3">
            <a:alphaModFix/>
          </a:blip>
          <a:srcRect/>
          <a:stretch/>
        </p:blipFill>
        <p:spPr>
          <a:xfrm>
            <a:off x="11293468" y="5"/>
            <a:ext cx="868233" cy="880833"/>
          </a:xfrm>
          <a:prstGeom prst="rect">
            <a:avLst/>
          </a:prstGeom>
          <a:noFill/>
          <a:ln>
            <a:noFill/>
          </a:ln>
        </p:spPr>
      </p:pic>
      <p:sp>
        <p:nvSpPr>
          <p:cNvPr id="122" name="Google Shape;122;p2"/>
          <p:cNvSpPr txBox="1">
            <a:spLocks noGrp="1"/>
          </p:cNvSpPr>
          <p:nvPr>
            <p:ph type="title"/>
          </p:nvPr>
        </p:nvSpPr>
        <p:spPr>
          <a:xfrm>
            <a:off x="838200" y="365125"/>
            <a:ext cx="10668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 sz="3600"/>
              <a:t>Background and Objective</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3111"/>
              <a:buFont typeface="Calibri"/>
              <a:buNone/>
            </a:pPr>
            <a:r>
              <a:rPr lang="en" sz="3700"/>
              <a:t>Next Steps</a:t>
            </a:r>
            <a:endParaRPr sz="3700"/>
          </a:p>
        </p:txBody>
      </p:sp>
      <p:pic>
        <p:nvPicPr>
          <p:cNvPr id="424" name="Google Shape;424;p21"/>
          <p:cNvPicPr preferRelativeResize="0"/>
          <p:nvPr/>
        </p:nvPicPr>
        <p:blipFill rotWithShape="1">
          <a:blip r:embed="rId3">
            <a:alphaModFix/>
          </a:blip>
          <a:srcRect/>
          <a:stretch/>
        </p:blipFill>
        <p:spPr>
          <a:xfrm>
            <a:off x="11293468" y="5"/>
            <a:ext cx="868233" cy="880833"/>
          </a:xfrm>
          <a:prstGeom prst="rect">
            <a:avLst/>
          </a:prstGeom>
          <a:noFill/>
          <a:ln>
            <a:noFill/>
          </a:ln>
        </p:spPr>
      </p:pic>
      <p:sp>
        <p:nvSpPr>
          <p:cNvPr id="425" name="Google Shape;425;p2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p>
            <a:pPr marL="457200" lvl="0" indent="-342900" algn="l" rtl="0">
              <a:lnSpc>
                <a:spcPct val="90000"/>
              </a:lnSpc>
              <a:spcBef>
                <a:spcPts val="0"/>
              </a:spcBef>
              <a:spcAft>
                <a:spcPts val="0"/>
              </a:spcAft>
              <a:buClr>
                <a:schemeClr val="dk1"/>
              </a:buClr>
              <a:buSzPts val="1800"/>
              <a:buChar char="●"/>
            </a:pPr>
            <a:r>
              <a:rPr lang="en"/>
              <a:t>The team will explore ways to reduce costs within the current business operations through means such as resource (employees and trucks) optimization/ allocation</a:t>
            </a:r>
            <a:endParaRPr/>
          </a:p>
          <a:p>
            <a:pPr marL="457200" lvl="0" indent="0" algn="l" rtl="0">
              <a:lnSpc>
                <a:spcPct val="90000"/>
              </a:lnSpc>
              <a:spcBef>
                <a:spcPts val="0"/>
              </a:spcBef>
              <a:spcAft>
                <a:spcPts val="0"/>
              </a:spcAft>
              <a:buSzPts val="1800"/>
              <a:buNone/>
            </a:pPr>
            <a:endParaRPr/>
          </a:p>
          <a:p>
            <a:pPr marL="457200" lvl="0" indent="-342900" algn="l" rtl="0">
              <a:lnSpc>
                <a:spcPct val="90000"/>
              </a:lnSpc>
              <a:spcBef>
                <a:spcPts val="0"/>
              </a:spcBef>
              <a:spcAft>
                <a:spcPts val="0"/>
              </a:spcAft>
              <a:buSzPts val="1800"/>
              <a:buChar char="●"/>
            </a:pPr>
            <a:r>
              <a:rPr lang="en"/>
              <a:t>Determine ways to improve channel optimization and marketing strategies to reduce costs</a:t>
            </a:r>
            <a:endParaRPr/>
          </a:p>
          <a:p>
            <a:pPr marL="457200" lvl="0" indent="0" algn="l" rtl="0">
              <a:lnSpc>
                <a:spcPct val="90000"/>
              </a:lnSpc>
              <a:spcBef>
                <a:spcPts val="0"/>
              </a:spcBef>
              <a:spcAft>
                <a:spcPts val="0"/>
              </a:spcAft>
              <a:buSzPts val="1800"/>
              <a:buNone/>
            </a:pPr>
            <a:endParaRPr/>
          </a:p>
          <a:p>
            <a:pPr marL="457200" lvl="0" indent="-342900" algn="l" rtl="0">
              <a:lnSpc>
                <a:spcPct val="90000"/>
              </a:lnSpc>
              <a:spcBef>
                <a:spcPts val="0"/>
              </a:spcBef>
              <a:spcAft>
                <a:spcPts val="0"/>
              </a:spcAft>
              <a:buSzPts val="1800"/>
              <a:buChar char="●"/>
            </a:pPr>
            <a:r>
              <a:rPr lang="en"/>
              <a:t>Identify ways to expand GI Junk’s current operations while seeking ways to improve customer retention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4"/>
          <p:cNvPicPr preferRelativeResize="0"/>
          <p:nvPr/>
        </p:nvPicPr>
        <p:blipFill rotWithShape="1">
          <a:blip r:embed="rId3">
            <a:alphaModFix/>
          </a:blip>
          <a:srcRect/>
          <a:stretch/>
        </p:blipFill>
        <p:spPr>
          <a:xfrm>
            <a:off x="11293468" y="5"/>
            <a:ext cx="868233" cy="880833"/>
          </a:xfrm>
          <a:prstGeom prst="rect">
            <a:avLst/>
          </a:prstGeom>
          <a:noFill/>
          <a:ln>
            <a:noFill/>
          </a:ln>
        </p:spPr>
      </p:pic>
      <p:sp>
        <p:nvSpPr>
          <p:cNvPr id="128" name="Google Shape;128;p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600"/>
              <a:t>Analysis of Junk Quotes: Identifying Potential Target Customer Segment</a:t>
            </a:r>
            <a:endParaRPr sz="3600"/>
          </a:p>
        </p:txBody>
      </p:sp>
      <p:pic>
        <p:nvPicPr>
          <p:cNvPr id="129" name="Google Shape;129;p4"/>
          <p:cNvPicPr preferRelativeResize="0"/>
          <p:nvPr/>
        </p:nvPicPr>
        <p:blipFill>
          <a:blip r:embed="rId4">
            <a:alphaModFix/>
          </a:blip>
          <a:stretch>
            <a:fillRect/>
          </a:stretch>
        </p:blipFill>
        <p:spPr>
          <a:xfrm>
            <a:off x="8515850" y="1825625"/>
            <a:ext cx="2217315" cy="4993126"/>
          </a:xfrm>
          <a:prstGeom prst="rect">
            <a:avLst/>
          </a:prstGeom>
          <a:noFill/>
          <a:ln>
            <a:noFill/>
          </a:ln>
        </p:spPr>
      </p:pic>
      <p:pic>
        <p:nvPicPr>
          <p:cNvPr id="130" name="Google Shape;130;p4"/>
          <p:cNvPicPr preferRelativeResize="0"/>
          <p:nvPr/>
        </p:nvPicPr>
        <p:blipFill>
          <a:blip r:embed="rId5">
            <a:alphaModFix/>
          </a:blip>
          <a:stretch>
            <a:fillRect/>
          </a:stretch>
        </p:blipFill>
        <p:spPr>
          <a:xfrm>
            <a:off x="11080350" y="6372925"/>
            <a:ext cx="1059050" cy="402075"/>
          </a:xfrm>
          <a:prstGeom prst="rect">
            <a:avLst/>
          </a:prstGeom>
          <a:noFill/>
          <a:ln>
            <a:noFill/>
          </a:ln>
        </p:spPr>
      </p:pic>
      <p:sp>
        <p:nvSpPr>
          <p:cNvPr id="131" name="Google Shape;131;p4"/>
          <p:cNvSpPr txBox="1"/>
          <p:nvPr/>
        </p:nvSpPr>
        <p:spPr>
          <a:xfrm>
            <a:off x="8174275" y="1380125"/>
            <a:ext cx="3553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chemeClr val="dk1"/>
                </a:solidFill>
              </a:rPr>
              <a:t>Quotes across age groups by type</a:t>
            </a:r>
            <a:endParaRPr sz="1200">
              <a:latin typeface="Calibri"/>
              <a:ea typeface="Calibri"/>
              <a:cs typeface="Calibri"/>
              <a:sym typeface="Calibri"/>
            </a:endParaRPr>
          </a:p>
        </p:txBody>
      </p:sp>
      <p:sp>
        <p:nvSpPr>
          <p:cNvPr id="132" name="Google Shape;132;p4"/>
          <p:cNvSpPr txBox="1"/>
          <p:nvPr/>
        </p:nvSpPr>
        <p:spPr>
          <a:xfrm>
            <a:off x="557550" y="1849225"/>
            <a:ext cx="5355900" cy="4371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endParaRPr sz="2000">
              <a:solidFill>
                <a:schemeClr val="dk1"/>
              </a:solidFill>
              <a:highlight>
                <a:schemeClr val="lt1"/>
              </a:highlight>
              <a:latin typeface="Calibri"/>
              <a:ea typeface="Calibri"/>
              <a:cs typeface="Calibri"/>
              <a:sym typeface="Calibri"/>
            </a:endParaRPr>
          </a:p>
          <a:p>
            <a:pPr marL="457200" marR="0" lvl="0" indent="-355600" algn="l" rtl="0">
              <a:lnSpc>
                <a:spcPct val="90000"/>
              </a:lnSpc>
              <a:spcBef>
                <a:spcPts val="0"/>
              </a:spcBef>
              <a:spcAft>
                <a:spcPts val="0"/>
              </a:spcAft>
              <a:buClr>
                <a:schemeClr val="dk1"/>
              </a:buClr>
              <a:buSzPts val="2000"/>
              <a:buFont typeface="Calibri"/>
              <a:buChar char="●"/>
            </a:pPr>
            <a:r>
              <a:rPr lang="en" sz="2000">
                <a:solidFill>
                  <a:schemeClr val="dk1"/>
                </a:solidFill>
                <a:highlight>
                  <a:schemeClr val="lt1"/>
                </a:highlight>
                <a:latin typeface="Calibri"/>
                <a:ea typeface="Calibri"/>
                <a:cs typeface="Calibri"/>
                <a:sym typeface="Calibri"/>
              </a:rPr>
              <a:t>Words like 'crib', 'swing', and 'baby' indicated kids-related stuff, while 'senior', 'passed away', and 'retired' indicate elderly-related stuff.</a:t>
            </a:r>
            <a:endParaRPr sz="2000">
              <a:solidFill>
                <a:schemeClr val="dk1"/>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None/>
            </a:pPr>
            <a:endParaRPr sz="2000">
              <a:solidFill>
                <a:schemeClr val="dk1"/>
              </a:solidFill>
              <a:highlight>
                <a:schemeClr val="lt1"/>
              </a:highlight>
              <a:latin typeface="Calibri"/>
              <a:ea typeface="Calibri"/>
              <a:cs typeface="Calibri"/>
              <a:sym typeface="Calibri"/>
            </a:endParaRPr>
          </a:p>
          <a:p>
            <a:pPr marL="457200" marR="0" lvl="0" indent="-355600" algn="l" rtl="0">
              <a:lnSpc>
                <a:spcPct val="90000"/>
              </a:lnSpc>
              <a:spcBef>
                <a:spcPts val="0"/>
              </a:spcBef>
              <a:spcAft>
                <a:spcPts val="0"/>
              </a:spcAft>
              <a:buClr>
                <a:schemeClr val="dk1"/>
              </a:buClr>
              <a:buSzPts val="2000"/>
              <a:buFont typeface="Calibri"/>
              <a:buChar char="●"/>
            </a:pPr>
            <a:r>
              <a:rPr lang="en" sz="2000">
                <a:solidFill>
                  <a:schemeClr val="dk1"/>
                </a:solidFill>
                <a:highlight>
                  <a:schemeClr val="lt1"/>
                </a:highlight>
                <a:latin typeface="Calibri"/>
                <a:ea typeface="Calibri"/>
                <a:cs typeface="Calibri"/>
                <a:sym typeface="Calibri"/>
              </a:rPr>
              <a:t>Elderly-related quotes made up 2.4% of the total, with 6 out of 31 converted to jobs, generating $10,692 revenue (5.3% of total 2022 revenue)</a:t>
            </a:r>
            <a:endParaRPr sz="2000">
              <a:solidFill>
                <a:schemeClr val="dk1"/>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None/>
            </a:pPr>
            <a:endParaRPr sz="2000">
              <a:solidFill>
                <a:schemeClr val="dk1"/>
              </a:solidFill>
              <a:highlight>
                <a:schemeClr val="lt1"/>
              </a:highlight>
              <a:latin typeface="Calibri"/>
              <a:ea typeface="Calibri"/>
              <a:cs typeface="Calibri"/>
              <a:sym typeface="Calibri"/>
            </a:endParaRPr>
          </a:p>
          <a:p>
            <a:pPr marL="457200" marR="0" lvl="0" indent="-355600" algn="l" rtl="0">
              <a:lnSpc>
                <a:spcPct val="90000"/>
              </a:lnSpc>
              <a:spcBef>
                <a:spcPts val="0"/>
              </a:spcBef>
              <a:spcAft>
                <a:spcPts val="0"/>
              </a:spcAft>
              <a:buClr>
                <a:schemeClr val="dk1"/>
              </a:buClr>
              <a:buSzPts val="2000"/>
              <a:buFont typeface="Calibri"/>
              <a:buChar char="●"/>
            </a:pPr>
            <a:r>
              <a:rPr lang="en" sz="2000">
                <a:solidFill>
                  <a:schemeClr val="dk1"/>
                </a:solidFill>
                <a:highlight>
                  <a:schemeClr val="lt1"/>
                </a:highlight>
                <a:latin typeface="Calibri"/>
                <a:ea typeface="Calibri"/>
                <a:cs typeface="Calibri"/>
                <a:sym typeface="Calibri"/>
              </a:rPr>
              <a:t>Kids-related quotes accounted for 7% of the total, with 31 converted to jobs and generating $15,909 (7.9% of 2022 revenue)</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a:stretch/>
        </p:blipFill>
        <p:spPr>
          <a:xfrm>
            <a:off x="11293468" y="5"/>
            <a:ext cx="868233" cy="880833"/>
          </a:xfrm>
          <a:prstGeom prst="rect">
            <a:avLst/>
          </a:prstGeom>
          <a:noFill/>
          <a:ln>
            <a:noFill/>
          </a:ln>
        </p:spPr>
      </p:pic>
      <p:sp>
        <p:nvSpPr>
          <p:cNvPr id="138" name="Google Shape;138;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 sz="3600"/>
              <a:t>Maximizing Revenue Potential through Targeted Marketing &amp; High-Value Jobs</a:t>
            </a:r>
            <a:endParaRPr sz="3600"/>
          </a:p>
        </p:txBody>
      </p:sp>
      <p:sp>
        <p:nvSpPr>
          <p:cNvPr id="139" name="Google Shape;139;p19"/>
          <p:cNvSpPr txBox="1"/>
          <p:nvPr/>
        </p:nvSpPr>
        <p:spPr>
          <a:xfrm>
            <a:off x="557550" y="1849225"/>
            <a:ext cx="5355900" cy="4648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endParaRPr sz="2000">
              <a:solidFill>
                <a:schemeClr val="dk1"/>
              </a:solidFill>
              <a:highlight>
                <a:schemeClr val="lt1"/>
              </a:highlight>
              <a:latin typeface="Calibri"/>
              <a:ea typeface="Calibri"/>
              <a:cs typeface="Calibri"/>
              <a:sym typeface="Calibri"/>
            </a:endParaRPr>
          </a:p>
          <a:p>
            <a:pPr marL="457200" marR="0" lvl="0" indent="-355600" algn="l" rtl="0">
              <a:lnSpc>
                <a:spcPct val="90000"/>
              </a:lnSpc>
              <a:spcBef>
                <a:spcPts val="0"/>
              </a:spcBef>
              <a:spcAft>
                <a:spcPts val="0"/>
              </a:spcAft>
              <a:buClr>
                <a:schemeClr val="dk1"/>
              </a:buClr>
              <a:buSzPts val="2000"/>
              <a:buFont typeface="Calibri"/>
              <a:buChar char="●"/>
            </a:pPr>
            <a:r>
              <a:rPr lang="en" sz="2000">
                <a:solidFill>
                  <a:schemeClr val="dk1"/>
                </a:solidFill>
                <a:highlight>
                  <a:schemeClr val="lt1"/>
                </a:highlight>
                <a:latin typeface="Calibri"/>
                <a:ea typeface="Calibri"/>
                <a:cs typeface="Calibri"/>
                <a:sym typeface="Calibri"/>
              </a:rPr>
              <a:t>Elderly and kids-related junk jobs generated higher average revenue per job than other types of jobs</a:t>
            </a:r>
            <a:endParaRPr sz="2000">
              <a:solidFill>
                <a:schemeClr val="dk1"/>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None/>
            </a:pPr>
            <a:endParaRPr sz="2000">
              <a:solidFill>
                <a:schemeClr val="dk1"/>
              </a:solidFill>
              <a:highlight>
                <a:schemeClr val="lt1"/>
              </a:highlight>
              <a:latin typeface="Calibri"/>
              <a:ea typeface="Calibri"/>
              <a:cs typeface="Calibri"/>
              <a:sym typeface="Calibri"/>
            </a:endParaRPr>
          </a:p>
          <a:p>
            <a:pPr marL="457200" marR="0" lvl="0" indent="-355600" algn="l" rtl="0">
              <a:lnSpc>
                <a:spcPct val="90000"/>
              </a:lnSpc>
              <a:spcBef>
                <a:spcPts val="0"/>
              </a:spcBef>
              <a:spcAft>
                <a:spcPts val="0"/>
              </a:spcAft>
              <a:buClr>
                <a:schemeClr val="dk1"/>
              </a:buClr>
              <a:buSzPts val="2000"/>
              <a:buFont typeface="Calibri"/>
              <a:buChar char="●"/>
            </a:pPr>
            <a:r>
              <a:rPr lang="en" sz="2000">
                <a:solidFill>
                  <a:schemeClr val="dk1"/>
                </a:solidFill>
                <a:highlight>
                  <a:schemeClr val="lt1"/>
                </a:highlight>
                <a:latin typeface="Calibri"/>
                <a:ea typeface="Calibri"/>
                <a:cs typeface="Calibri"/>
                <a:sym typeface="Calibri"/>
              </a:rPr>
              <a:t>One job related to an elderly hoarder estate clean-up generated the highest revenue among all jobs converted from online quotes in 2022 ($8,654). If we exclude this outlier, the Average Revenue of Elderly is $408.</a:t>
            </a:r>
            <a:endParaRPr sz="2000">
              <a:solidFill>
                <a:schemeClr val="dk1"/>
              </a:solidFill>
              <a:highlight>
                <a:schemeClr val="lt1"/>
              </a:highlight>
              <a:latin typeface="Calibri"/>
              <a:ea typeface="Calibri"/>
              <a:cs typeface="Calibri"/>
              <a:sym typeface="Calibri"/>
            </a:endParaRPr>
          </a:p>
          <a:p>
            <a:pPr marL="0" marR="0" lvl="0" indent="0" algn="l" rtl="0">
              <a:lnSpc>
                <a:spcPct val="90000"/>
              </a:lnSpc>
              <a:spcBef>
                <a:spcPts val="0"/>
              </a:spcBef>
              <a:spcAft>
                <a:spcPts val="0"/>
              </a:spcAft>
              <a:buNone/>
            </a:pPr>
            <a:endParaRPr sz="2000">
              <a:solidFill>
                <a:schemeClr val="dk1"/>
              </a:solidFill>
              <a:highlight>
                <a:schemeClr val="lt1"/>
              </a:highlight>
              <a:latin typeface="Calibri"/>
              <a:ea typeface="Calibri"/>
              <a:cs typeface="Calibri"/>
              <a:sym typeface="Calibri"/>
            </a:endParaRPr>
          </a:p>
          <a:p>
            <a:pPr marL="457200" marR="0" lvl="0" indent="-355600" algn="l" rtl="0">
              <a:lnSpc>
                <a:spcPct val="90000"/>
              </a:lnSpc>
              <a:spcBef>
                <a:spcPts val="0"/>
              </a:spcBef>
              <a:spcAft>
                <a:spcPts val="0"/>
              </a:spcAft>
              <a:buClr>
                <a:schemeClr val="dk1"/>
              </a:buClr>
              <a:buSzPts val="2000"/>
              <a:buFont typeface="Calibri"/>
              <a:buChar char="●"/>
            </a:pPr>
            <a:r>
              <a:rPr lang="en" sz="2000">
                <a:solidFill>
                  <a:schemeClr val="dk1"/>
                </a:solidFill>
                <a:highlight>
                  <a:schemeClr val="lt1"/>
                </a:highlight>
                <a:latin typeface="Calibri"/>
                <a:ea typeface="Calibri"/>
                <a:cs typeface="Calibri"/>
                <a:sym typeface="Calibri"/>
              </a:rPr>
              <a:t>Targeting customers dealing with the emotional and challenging task of cleaning out estates can attract more customers with high-revenue jobs for GI Junk</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sp>
        <p:nvSpPr>
          <p:cNvPr id="140" name="Google Shape;140;p19"/>
          <p:cNvSpPr txBox="1"/>
          <p:nvPr/>
        </p:nvSpPr>
        <p:spPr>
          <a:xfrm>
            <a:off x="8174275" y="1380125"/>
            <a:ext cx="3553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chemeClr val="dk1"/>
                </a:solidFill>
              </a:rPr>
              <a:t>Average revenue per job across age groups</a:t>
            </a:r>
            <a:endParaRPr sz="1200">
              <a:latin typeface="Calibri"/>
              <a:ea typeface="Calibri"/>
              <a:cs typeface="Calibri"/>
              <a:sym typeface="Calibri"/>
            </a:endParaRPr>
          </a:p>
        </p:txBody>
      </p:sp>
      <p:pic>
        <p:nvPicPr>
          <p:cNvPr id="141" name="Google Shape;141;p19"/>
          <p:cNvPicPr preferRelativeResize="0"/>
          <p:nvPr/>
        </p:nvPicPr>
        <p:blipFill>
          <a:blip r:embed="rId4">
            <a:alphaModFix/>
          </a:blip>
          <a:stretch>
            <a:fillRect/>
          </a:stretch>
        </p:blipFill>
        <p:spPr>
          <a:xfrm>
            <a:off x="7463854" y="1749425"/>
            <a:ext cx="4665845" cy="5108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0a2afee83b_1_43"/>
          <p:cNvSpPr txBox="1">
            <a:spLocks noGrp="1"/>
          </p:cNvSpPr>
          <p:nvPr>
            <p:ph type="title"/>
          </p:nvPr>
        </p:nvSpPr>
        <p:spPr>
          <a:xfrm>
            <a:off x="838200" y="365125"/>
            <a:ext cx="10668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 sz="3600"/>
              <a:t>Targeting Elderly Demographics for Revenue Expansion in Oregon Cities</a:t>
            </a:r>
            <a:endParaRPr sz="3600"/>
          </a:p>
        </p:txBody>
      </p:sp>
      <p:pic>
        <p:nvPicPr>
          <p:cNvPr id="147" name="Google Shape;147;g20a2afee83b_1_43"/>
          <p:cNvPicPr preferRelativeResize="0"/>
          <p:nvPr/>
        </p:nvPicPr>
        <p:blipFill>
          <a:blip r:embed="rId3">
            <a:alphaModFix/>
          </a:blip>
          <a:stretch>
            <a:fillRect/>
          </a:stretch>
        </p:blipFill>
        <p:spPr>
          <a:xfrm>
            <a:off x="8736950" y="1092201"/>
            <a:ext cx="3353450" cy="5500049"/>
          </a:xfrm>
          <a:prstGeom prst="rect">
            <a:avLst/>
          </a:prstGeom>
          <a:noFill/>
          <a:ln>
            <a:noFill/>
          </a:ln>
        </p:spPr>
      </p:pic>
      <p:pic>
        <p:nvPicPr>
          <p:cNvPr id="148" name="Google Shape;148;g20a2afee83b_1_43"/>
          <p:cNvPicPr preferRelativeResize="0"/>
          <p:nvPr/>
        </p:nvPicPr>
        <p:blipFill>
          <a:blip r:embed="rId4">
            <a:alphaModFix/>
          </a:blip>
          <a:stretch>
            <a:fillRect/>
          </a:stretch>
        </p:blipFill>
        <p:spPr>
          <a:xfrm>
            <a:off x="6522125" y="5052995"/>
            <a:ext cx="655145" cy="279400"/>
          </a:xfrm>
          <a:prstGeom prst="rect">
            <a:avLst/>
          </a:prstGeom>
          <a:noFill/>
          <a:ln>
            <a:noFill/>
          </a:ln>
        </p:spPr>
      </p:pic>
      <p:sp>
        <p:nvSpPr>
          <p:cNvPr id="149" name="Google Shape;149;g20a2afee83b_1_43"/>
          <p:cNvSpPr/>
          <p:nvPr/>
        </p:nvSpPr>
        <p:spPr>
          <a:xfrm>
            <a:off x="8839200" y="4672800"/>
            <a:ext cx="3353400" cy="190500"/>
          </a:xfrm>
          <a:prstGeom prst="rect">
            <a:avLst/>
          </a:prstGeom>
          <a:noFill/>
          <a:ln w="19050" cap="flat"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g20a2afee83b_1_43"/>
          <p:cNvSpPr/>
          <p:nvPr/>
        </p:nvSpPr>
        <p:spPr>
          <a:xfrm>
            <a:off x="8839200" y="3543300"/>
            <a:ext cx="3353400" cy="190500"/>
          </a:xfrm>
          <a:prstGeom prst="rect">
            <a:avLst/>
          </a:prstGeom>
          <a:noFill/>
          <a:ln w="19050"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20a2afee83b_1_43"/>
          <p:cNvSpPr/>
          <p:nvPr/>
        </p:nvSpPr>
        <p:spPr>
          <a:xfrm>
            <a:off x="8839100" y="6324600"/>
            <a:ext cx="3353400" cy="190500"/>
          </a:xfrm>
          <a:prstGeom prst="rect">
            <a:avLst/>
          </a:prstGeom>
          <a:noFill/>
          <a:ln w="19050"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g20a2afee83b_1_43"/>
          <p:cNvPicPr preferRelativeResize="0"/>
          <p:nvPr/>
        </p:nvPicPr>
        <p:blipFill>
          <a:blip r:embed="rId5">
            <a:alphaModFix/>
          </a:blip>
          <a:stretch>
            <a:fillRect/>
          </a:stretch>
        </p:blipFill>
        <p:spPr>
          <a:xfrm>
            <a:off x="4998400" y="2561725"/>
            <a:ext cx="3702600" cy="2557175"/>
          </a:xfrm>
          <a:prstGeom prst="rect">
            <a:avLst/>
          </a:prstGeom>
          <a:noFill/>
          <a:ln>
            <a:noFill/>
          </a:ln>
        </p:spPr>
      </p:pic>
      <p:sp>
        <p:nvSpPr>
          <p:cNvPr id="153" name="Google Shape;153;g20a2afee83b_1_43"/>
          <p:cNvSpPr/>
          <p:nvPr/>
        </p:nvSpPr>
        <p:spPr>
          <a:xfrm>
            <a:off x="4983324" y="3568300"/>
            <a:ext cx="3454500" cy="190500"/>
          </a:xfrm>
          <a:prstGeom prst="rect">
            <a:avLst/>
          </a:prstGeom>
          <a:noFill/>
          <a:ln w="19050" cap="flat" cmpd="sng">
            <a:solidFill>
              <a:srgbClr val="FF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g20a2afee83b_1_43"/>
          <p:cNvSpPr/>
          <p:nvPr/>
        </p:nvSpPr>
        <p:spPr>
          <a:xfrm>
            <a:off x="4998399" y="2718900"/>
            <a:ext cx="3454500" cy="190500"/>
          </a:xfrm>
          <a:prstGeom prst="rect">
            <a:avLst/>
          </a:prstGeom>
          <a:noFill/>
          <a:ln w="19050" cap="flat"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g20a2afee83b_1_43"/>
          <p:cNvSpPr/>
          <p:nvPr/>
        </p:nvSpPr>
        <p:spPr>
          <a:xfrm>
            <a:off x="4998400" y="3081500"/>
            <a:ext cx="3454500" cy="190500"/>
          </a:xfrm>
          <a:prstGeom prst="rect">
            <a:avLst/>
          </a:prstGeom>
          <a:noFill/>
          <a:ln w="19050"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g20a2afee83b_1_43"/>
          <p:cNvSpPr/>
          <p:nvPr/>
        </p:nvSpPr>
        <p:spPr>
          <a:xfrm>
            <a:off x="4998400" y="4417700"/>
            <a:ext cx="3454500" cy="190500"/>
          </a:xfrm>
          <a:prstGeom prst="rect">
            <a:avLst/>
          </a:prstGeom>
          <a:noFill/>
          <a:ln w="19050"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g20a2afee83b_1_43"/>
          <p:cNvSpPr/>
          <p:nvPr/>
        </p:nvSpPr>
        <p:spPr>
          <a:xfrm>
            <a:off x="8839200" y="4933950"/>
            <a:ext cx="3353400" cy="190500"/>
          </a:xfrm>
          <a:prstGeom prst="rect">
            <a:avLst/>
          </a:prstGeom>
          <a:noFill/>
          <a:ln w="19050"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20a2afee83b_1_43"/>
          <p:cNvSpPr txBox="1"/>
          <p:nvPr/>
        </p:nvSpPr>
        <p:spPr>
          <a:xfrm>
            <a:off x="10568100" y="6515100"/>
            <a:ext cx="1297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latin typeface="Calibri"/>
                <a:ea typeface="Calibri"/>
                <a:cs typeface="Calibri"/>
                <a:sym typeface="Calibri"/>
              </a:rPr>
              <a:t>Source : CreditDonkey</a:t>
            </a:r>
            <a:endParaRPr sz="800" i="1">
              <a:latin typeface="Calibri"/>
              <a:ea typeface="Calibri"/>
              <a:cs typeface="Calibri"/>
              <a:sym typeface="Calibri"/>
            </a:endParaRPr>
          </a:p>
        </p:txBody>
      </p:sp>
      <p:pic>
        <p:nvPicPr>
          <p:cNvPr id="159" name="Google Shape;159;g20a2afee83b_1_43"/>
          <p:cNvPicPr preferRelativeResize="0"/>
          <p:nvPr/>
        </p:nvPicPr>
        <p:blipFill rotWithShape="1">
          <a:blip r:embed="rId6">
            <a:alphaModFix/>
          </a:blip>
          <a:srcRect/>
          <a:stretch/>
        </p:blipFill>
        <p:spPr>
          <a:xfrm>
            <a:off x="11293468" y="5"/>
            <a:ext cx="868233" cy="880833"/>
          </a:xfrm>
          <a:prstGeom prst="rect">
            <a:avLst/>
          </a:prstGeom>
          <a:noFill/>
          <a:ln>
            <a:noFill/>
          </a:ln>
        </p:spPr>
      </p:pic>
      <p:sp>
        <p:nvSpPr>
          <p:cNvPr id="160" name="Google Shape;160;g20a2afee83b_1_43"/>
          <p:cNvSpPr txBox="1">
            <a:spLocks noGrp="1"/>
          </p:cNvSpPr>
          <p:nvPr>
            <p:ph type="body" idx="1"/>
          </p:nvPr>
        </p:nvSpPr>
        <p:spPr>
          <a:xfrm>
            <a:off x="562700" y="1978025"/>
            <a:ext cx="4145100" cy="4351200"/>
          </a:xfrm>
          <a:prstGeom prst="rect">
            <a:avLst/>
          </a:prstGeom>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
            </a:pPr>
            <a:r>
              <a:rPr lang="en" sz="2000"/>
              <a:t>It is seen that junk removal jobs for the elderly customers have a higher average revenue per job, making them potentially a lucrative market</a:t>
            </a:r>
            <a:endParaRPr sz="2000"/>
          </a:p>
          <a:p>
            <a:pPr marL="457200" lvl="0" indent="0" algn="l" rtl="0">
              <a:lnSpc>
                <a:spcPct val="75000"/>
              </a:lnSpc>
              <a:spcBef>
                <a:spcPts val="0"/>
              </a:spcBef>
              <a:spcAft>
                <a:spcPts val="0"/>
              </a:spcAft>
              <a:buNone/>
            </a:pPr>
            <a:endParaRPr sz="2000"/>
          </a:p>
          <a:p>
            <a:pPr marL="457200" lvl="0" indent="-355600" algn="l" rtl="0">
              <a:lnSpc>
                <a:spcPct val="98181"/>
              </a:lnSpc>
              <a:spcBef>
                <a:spcPts val="0"/>
              </a:spcBef>
              <a:spcAft>
                <a:spcPts val="0"/>
              </a:spcAft>
              <a:buSzPts val="2000"/>
              <a:buChar char="●"/>
            </a:pPr>
            <a:r>
              <a:rPr lang="en" sz="2000"/>
              <a:t>Focus on cities with higher elderly population like Milwaukie, Corvallis, Tigard , and Portland </a:t>
            </a:r>
            <a:endParaRPr sz="2000"/>
          </a:p>
          <a:p>
            <a:pPr marL="457200" lvl="0" indent="0" algn="l" rtl="0">
              <a:lnSpc>
                <a:spcPct val="98181"/>
              </a:lnSpc>
              <a:spcBef>
                <a:spcPts val="0"/>
              </a:spcBef>
              <a:spcAft>
                <a:spcPts val="0"/>
              </a:spcAft>
              <a:buNone/>
            </a:pPr>
            <a:endParaRPr sz="2000"/>
          </a:p>
          <a:p>
            <a:pPr marL="457200" lvl="0" indent="-355600" algn="l" rtl="0">
              <a:lnSpc>
                <a:spcPct val="98181"/>
              </a:lnSpc>
              <a:spcBef>
                <a:spcPts val="0"/>
              </a:spcBef>
              <a:spcAft>
                <a:spcPts val="0"/>
              </a:spcAft>
              <a:buSzPts val="2000"/>
              <a:buChar char="●"/>
            </a:pPr>
            <a:r>
              <a:rPr lang="en" sz="2000"/>
              <a:t>Adopting marketing strategy specifically targeting the elderly to increase customer base and revenue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g23c2bb60f14_4_0"/>
          <p:cNvPicPr preferRelativeResize="0"/>
          <p:nvPr/>
        </p:nvPicPr>
        <p:blipFill>
          <a:blip r:embed="rId3">
            <a:alphaModFix/>
          </a:blip>
          <a:stretch>
            <a:fillRect/>
          </a:stretch>
        </p:blipFill>
        <p:spPr>
          <a:xfrm>
            <a:off x="7368750" y="2224225"/>
            <a:ext cx="3061751" cy="2775975"/>
          </a:xfrm>
          <a:prstGeom prst="rect">
            <a:avLst/>
          </a:prstGeom>
          <a:noFill/>
          <a:ln>
            <a:noFill/>
          </a:ln>
        </p:spPr>
      </p:pic>
      <p:pic>
        <p:nvPicPr>
          <p:cNvPr id="167" name="Google Shape;167;g23c2bb60f14_4_0"/>
          <p:cNvPicPr preferRelativeResize="0"/>
          <p:nvPr/>
        </p:nvPicPr>
        <p:blipFill>
          <a:blip r:embed="rId4">
            <a:alphaModFix/>
          </a:blip>
          <a:stretch>
            <a:fillRect/>
          </a:stretch>
        </p:blipFill>
        <p:spPr>
          <a:xfrm>
            <a:off x="7838050" y="3401587"/>
            <a:ext cx="1151450" cy="421262"/>
          </a:xfrm>
          <a:prstGeom prst="rect">
            <a:avLst/>
          </a:prstGeom>
          <a:noFill/>
          <a:ln>
            <a:noFill/>
          </a:ln>
        </p:spPr>
      </p:pic>
      <p:pic>
        <p:nvPicPr>
          <p:cNvPr id="168" name="Google Shape;168;g23c2bb60f14_4_0"/>
          <p:cNvPicPr preferRelativeResize="0"/>
          <p:nvPr/>
        </p:nvPicPr>
        <p:blipFill>
          <a:blip r:embed="rId5">
            <a:alphaModFix/>
          </a:blip>
          <a:stretch>
            <a:fillRect/>
          </a:stretch>
        </p:blipFill>
        <p:spPr>
          <a:xfrm>
            <a:off x="9077325" y="3401578"/>
            <a:ext cx="1151450" cy="421262"/>
          </a:xfrm>
          <a:prstGeom prst="rect">
            <a:avLst/>
          </a:prstGeom>
          <a:noFill/>
          <a:ln>
            <a:noFill/>
          </a:ln>
        </p:spPr>
      </p:pic>
      <p:pic>
        <p:nvPicPr>
          <p:cNvPr id="169" name="Google Shape;169;g23c2bb60f14_4_0"/>
          <p:cNvPicPr preferRelativeResize="0"/>
          <p:nvPr/>
        </p:nvPicPr>
        <p:blipFill>
          <a:blip r:embed="rId6">
            <a:alphaModFix/>
          </a:blip>
          <a:stretch>
            <a:fillRect/>
          </a:stretch>
        </p:blipFill>
        <p:spPr>
          <a:xfrm>
            <a:off x="9620650" y="4578925"/>
            <a:ext cx="2443373" cy="421275"/>
          </a:xfrm>
          <a:prstGeom prst="rect">
            <a:avLst/>
          </a:prstGeom>
          <a:noFill/>
          <a:ln>
            <a:noFill/>
          </a:ln>
        </p:spPr>
      </p:pic>
      <p:sp>
        <p:nvSpPr>
          <p:cNvPr id="170" name="Google Shape;170;g23c2bb60f14_4_0"/>
          <p:cNvSpPr txBox="1"/>
          <p:nvPr/>
        </p:nvSpPr>
        <p:spPr>
          <a:xfrm>
            <a:off x="6890900" y="1978025"/>
            <a:ext cx="45354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chemeClr val="dk1"/>
                </a:solidFill>
              </a:rPr>
              <a:t>Breakdown of calls by clients to GI Junk</a:t>
            </a:r>
            <a:endParaRPr sz="1200">
              <a:latin typeface="Calibri"/>
              <a:ea typeface="Calibri"/>
              <a:cs typeface="Calibri"/>
              <a:sym typeface="Calibri"/>
            </a:endParaRPr>
          </a:p>
        </p:txBody>
      </p:sp>
      <p:pic>
        <p:nvPicPr>
          <p:cNvPr id="171" name="Google Shape;171;g23c2bb60f14_4_0"/>
          <p:cNvPicPr preferRelativeResize="0"/>
          <p:nvPr/>
        </p:nvPicPr>
        <p:blipFill rotWithShape="1">
          <a:blip r:embed="rId7">
            <a:alphaModFix/>
          </a:blip>
          <a:srcRect r="6733"/>
          <a:stretch/>
        </p:blipFill>
        <p:spPr>
          <a:xfrm>
            <a:off x="5671200" y="2054225"/>
            <a:ext cx="6392825" cy="3154125"/>
          </a:xfrm>
          <a:prstGeom prst="rect">
            <a:avLst/>
          </a:prstGeom>
          <a:noFill/>
          <a:ln>
            <a:noFill/>
          </a:ln>
        </p:spPr>
      </p:pic>
      <p:sp>
        <p:nvSpPr>
          <p:cNvPr id="172" name="Google Shape;172;g23c2bb60f14_4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 sz="3600"/>
              <a:t>Analyzing GI Junk’s Call Volume</a:t>
            </a:r>
            <a:endParaRPr sz="3600"/>
          </a:p>
        </p:txBody>
      </p:sp>
      <p:pic>
        <p:nvPicPr>
          <p:cNvPr id="173" name="Google Shape;173;g23c2bb60f14_4_0"/>
          <p:cNvPicPr preferRelativeResize="0"/>
          <p:nvPr/>
        </p:nvPicPr>
        <p:blipFill rotWithShape="1">
          <a:blip r:embed="rId8">
            <a:alphaModFix/>
          </a:blip>
          <a:srcRect/>
          <a:stretch/>
        </p:blipFill>
        <p:spPr>
          <a:xfrm>
            <a:off x="11293468" y="5"/>
            <a:ext cx="868233" cy="880833"/>
          </a:xfrm>
          <a:prstGeom prst="rect">
            <a:avLst/>
          </a:prstGeom>
          <a:noFill/>
          <a:ln>
            <a:noFill/>
          </a:ln>
        </p:spPr>
      </p:pic>
      <p:sp>
        <p:nvSpPr>
          <p:cNvPr id="174" name="Google Shape;174;g23c2bb60f14_4_0"/>
          <p:cNvSpPr txBox="1">
            <a:spLocks noGrp="1"/>
          </p:cNvSpPr>
          <p:nvPr>
            <p:ph type="body" idx="1"/>
          </p:nvPr>
        </p:nvSpPr>
        <p:spPr>
          <a:xfrm>
            <a:off x="533400" y="2130425"/>
            <a:ext cx="5137800" cy="1841100"/>
          </a:xfrm>
          <a:prstGeom prst="rect">
            <a:avLst/>
          </a:prstGeom>
        </p:spPr>
        <p:txBody>
          <a:bodyPr spcFirstLastPara="1" wrap="square" lIns="91425" tIns="45700" rIns="91425" bIns="45700" anchor="t" anchorCtr="0">
            <a:normAutofit/>
          </a:bodyPr>
          <a:lstStyle/>
          <a:p>
            <a:pPr marL="457200" lvl="0" indent="-355600" algn="l" rtl="0">
              <a:lnSpc>
                <a:spcPct val="98181"/>
              </a:lnSpc>
              <a:spcBef>
                <a:spcPts val="1000"/>
              </a:spcBef>
              <a:spcAft>
                <a:spcPts val="0"/>
              </a:spcAft>
              <a:buSzPts val="2000"/>
              <a:buChar char="●"/>
            </a:pPr>
            <a:r>
              <a:rPr lang="en" sz="2000"/>
              <a:t>GI Junk gets 6279 calls from clients of which 52% customers proceed with a job while 48% do not proceed with the job</a:t>
            </a:r>
            <a:endParaRPr sz="2000"/>
          </a:p>
        </p:txBody>
      </p:sp>
      <p:sp>
        <p:nvSpPr>
          <p:cNvPr id="175" name="Google Shape;175;g23c2bb60f14_4_0"/>
          <p:cNvSpPr txBox="1"/>
          <p:nvPr/>
        </p:nvSpPr>
        <p:spPr>
          <a:xfrm>
            <a:off x="533400" y="3771050"/>
            <a:ext cx="5277300" cy="15135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98181"/>
              </a:lnSpc>
              <a:spcBef>
                <a:spcPts val="1000"/>
              </a:spcBef>
              <a:spcAft>
                <a:spcPts val="0"/>
              </a:spcAft>
              <a:buClr>
                <a:schemeClr val="dk1"/>
              </a:buClr>
              <a:buSzPts val="2000"/>
              <a:buChar char="●"/>
            </a:pPr>
            <a:r>
              <a:rPr lang="en" sz="2000">
                <a:solidFill>
                  <a:schemeClr val="dk1"/>
                </a:solidFill>
                <a:latin typeface="Calibri"/>
                <a:ea typeface="Calibri"/>
                <a:cs typeface="Calibri"/>
                <a:sym typeface="Calibri"/>
              </a:rPr>
              <a:t>On an average a prospective customer calls GI Junk ~ 1.3 times before they decide to switch to a different junk removal company</a:t>
            </a:r>
            <a:endParaRPr sz="20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7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6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23c2bb60f14_4_9"/>
          <p:cNvSpPr txBox="1">
            <a:spLocks noGrp="1"/>
          </p:cNvSpPr>
          <p:nvPr>
            <p:ph type="body" idx="1"/>
          </p:nvPr>
        </p:nvSpPr>
        <p:spPr>
          <a:xfrm>
            <a:off x="533400" y="2359025"/>
            <a:ext cx="5277300" cy="1788000"/>
          </a:xfrm>
          <a:prstGeom prst="rect">
            <a:avLst/>
          </a:prstGeom>
        </p:spPr>
        <p:txBody>
          <a:bodyPr spcFirstLastPara="1" wrap="square" lIns="91425" tIns="45700" rIns="91425" bIns="45700" anchor="t" anchorCtr="0">
            <a:normAutofit/>
          </a:bodyPr>
          <a:lstStyle/>
          <a:p>
            <a:pPr marL="457200" marR="0" lvl="0" indent="-355600" algn="l" rtl="0">
              <a:lnSpc>
                <a:spcPct val="98181"/>
              </a:lnSpc>
              <a:spcBef>
                <a:spcPts val="1000"/>
              </a:spcBef>
              <a:spcAft>
                <a:spcPts val="0"/>
              </a:spcAft>
              <a:buSzPts val="2000"/>
              <a:buChar char="●"/>
            </a:pPr>
            <a:r>
              <a:rPr lang="en" sz="2000"/>
              <a:t>It is seen that a significant number of calls are made by new/ prospective customers over Mondays and Tuesdays</a:t>
            </a:r>
            <a:endParaRPr sz="2000"/>
          </a:p>
        </p:txBody>
      </p:sp>
      <p:sp>
        <p:nvSpPr>
          <p:cNvPr id="182" name="Google Shape;182;g23c2bb60f14_4_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600"/>
              <a:t>Prospective Customer Inquiries Spike on Weekday Mornings</a:t>
            </a:r>
            <a:endParaRPr sz="3600"/>
          </a:p>
        </p:txBody>
      </p:sp>
      <p:grpSp>
        <p:nvGrpSpPr>
          <p:cNvPr id="183" name="Google Shape;183;g23c2bb60f14_4_9"/>
          <p:cNvGrpSpPr/>
          <p:nvPr/>
        </p:nvGrpSpPr>
        <p:grpSpPr>
          <a:xfrm>
            <a:off x="7027200" y="1366825"/>
            <a:ext cx="5088550" cy="5194500"/>
            <a:chOff x="7179600" y="1443025"/>
            <a:chExt cx="5088550" cy="5194500"/>
          </a:xfrm>
        </p:grpSpPr>
        <p:pic>
          <p:nvPicPr>
            <p:cNvPr id="184" name="Google Shape;184;g23c2bb60f14_4_9"/>
            <p:cNvPicPr preferRelativeResize="0"/>
            <p:nvPr/>
          </p:nvPicPr>
          <p:blipFill rotWithShape="1">
            <a:blip r:embed="rId3">
              <a:alphaModFix/>
            </a:blip>
            <a:srcRect t="5722"/>
            <a:stretch/>
          </p:blipFill>
          <p:spPr>
            <a:xfrm>
              <a:off x="7179600" y="1690825"/>
              <a:ext cx="4843250" cy="4946700"/>
            </a:xfrm>
            <a:prstGeom prst="rect">
              <a:avLst/>
            </a:prstGeom>
            <a:noFill/>
            <a:ln>
              <a:noFill/>
            </a:ln>
          </p:spPr>
        </p:pic>
        <p:sp>
          <p:nvSpPr>
            <p:cNvPr id="185" name="Google Shape;185;g23c2bb60f14_4_9"/>
            <p:cNvSpPr txBox="1"/>
            <p:nvPr/>
          </p:nvSpPr>
          <p:spPr>
            <a:xfrm>
              <a:off x="7340350" y="1443025"/>
              <a:ext cx="4927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1200">
                  <a:solidFill>
                    <a:schemeClr val="dk1"/>
                  </a:solidFill>
                </a:rPr>
                <a:t>Distribution</a:t>
              </a:r>
              <a:r>
                <a:rPr lang="en" sz="1200">
                  <a:latin typeface="Calibri"/>
                  <a:ea typeface="Calibri"/>
                  <a:cs typeface="Calibri"/>
                  <a:sym typeface="Calibri"/>
                </a:rPr>
                <a:t> of calls by new customers across time of the day</a:t>
              </a:r>
              <a:endParaRPr sz="1200">
                <a:latin typeface="Calibri"/>
                <a:ea typeface="Calibri"/>
                <a:cs typeface="Calibri"/>
                <a:sym typeface="Calibri"/>
              </a:endParaRPr>
            </a:p>
          </p:txBody>
        </p:sp>
      </p:grpSp>
      <p:grpSp>
        <p:nvGrpSpPr>
          <p:cNvPr id="186" name="Google Shape;186;g23c2bb60f14_4_9"/>
          <p:cNvGrpSpPr/>
          <p:nvPr/>
        </p:nvGrpSpPr>
        <p:grpSpPr>
          <a:xfrm>
            <a:off x="7092456" y="1071700"/>
            <a:ext cx="4993896" cy="5489626"/>
            <a:chOff x="7103931" y="1219263"/>
            <a:chExt cx="4993896" cy="5489626"/>
          </a:xfrm>
        </p:grpSpPr>
        <p:pic>
          <p:nvPicPr>
            <p:cNvPr id="187" name="Google Shape;187;g23c2bb60f14_4_9"/>
            <p:cNvPicPr preferRelativeResize="0"/>
            <p:nvPr/>
          </p:nvPicPr>
          <p:blipFill rotWithShape="1">
            <a:blip r:embed="rId4">
              <a:alphaModFix/>
            </a:blip>
            <a:srcRect t="6173"/>
            <a:stretch/>
          </p:blipFill>
          <p:spPr>
            <a:xfrm>
              <a:off x="7103931" y="1462038"/>
              <a:ext cx="4935085" cy="5246851"/>
            </a:xfrm>
            <a:prstGeom prst="rect">
              <a:avLst/>
            </a:prstGeom>
            <a:noFill/>
            <a:ln>
              <a:noFill/>
            </a:ln>
          </p:spPr>
        </p:pic>
        <p:sp>
          <p:nvSpPr>
            <p:cNvPr id="188" name="Google Shape;188;g23c2bb60f14_4_9"/>
            <p:cNvSpPr txBox="1"/>
            <p:nvPr/>
          </p:nvSpPr>
          <p:spPr>
            <a:xfrm>
              <a:off x="7656027" y="1219263"/>
              <a:ext cx="4441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Calibri"/>
                  <a:ea typeface="Calibri"/>
                  <a:cs typeface="Calibri"/>
                  <a:sym typeface="Calibri"/>
                </a:rPr>
                <a:t>Distribution of calls by new customers over the week</a:t>
              </a:r>
              <a:endParaRPr sz="1200">
                <a:latin typeface="Calibri"/>
                <a:ea typeface="Calibri"/>
                <a:cs typeface="Calibri"/>
                <a:sym typeface="Calibri"/>
              </a:endParaRPr>
            </a:p>
          </p:txBody>
        </p:sp>
      </p:grpSp>
      <p:sp>
        <p:nvSpPr>
          <p:cNvPr id="189" name="Google Shape;189;g23c2bb60f14_4_9"/>
          <p:cNvSpPr txBox="1"/>
          <p:nvPr/>
        </p:nvSpPr>
        <p:spPr>
          <a:xfrm>
            <a:off x="533400" y="3920513"/>
            <a:ext cx="5277300" cy="8004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98181"/>
              </a:lnSpc>
              <a:spcBef>
                <a:spcPts val="1000"/>
              </a:spcBef>
              <a:spcAft>
                <a:spcPts val="0"/>
              </a:spcAft>
              <a:buClr>
                <a:schemeClr val="dk1"/>
              </a:buClr>
              <a:buSzPts val="2000"/>
              <a:buChar char="●"/>
            </a:pPr>
            <a:r>
              <a:rPr lang="en" sz="2000">
                <a:solidFill>
                  <a:schemeClr val="dk1"/>
                </a:solidFill>
                <a:latin typeface="Calibri"/>
                <a:ea typeface="Calibri"/>
                <a:cs typeface="Calibri"/>
                <a:sym typeface="Calibri"/>
              </a:rPr>
              <a:t>Most of these calls are made between 9:00 AM and 12:00 PM</a:t>
            </a:r>
            <a:endParaRPr sz="2000">
              <a:solidFill>
                <a:schemeClr val="dk1"/>
              </a:solidFill>
              <a:latin typeface="Calibri"/>
              <a:ea typeface="Calibri"/>
              <a:cs typeface="Calibri"/>
              <a:sym typeface="Calibri"/>
            </a:endParaRPr>
          </a:p>
        </p:txBody>
      </p:sp>
      <p:pic>
        <p:nvPicPr>
          <p:cNvPr id="190" name="Google Shape;190;g23c2bb60f14_4_9"/>
          <p:cNvPicPr preferRelativeResize="0"/>
          <p:nvPr/>
        </p:nvPicPr>
        <p:blipFill rotWithShape="1">
          <a:blip r:embed="rId5">
            <a:alphaModFix/>
          </a:blip>
          <a:srcRect/>
          <a:stretch/>
        </p:blipFill>
        <p:spPr>
          <a:xfrm>
            <a:off x="11293468" y="5"/>
            <a:ext cx="868233" cy="8808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23c2bb60f14_4_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600"/>
              <a:t>GI Junk Customer Service Team Spends a Significant Proportion of Time in Order Confirmations</a:t>
            </a:r>
            <a:endParaRPr sz="3600"/>
          </a:p>
        </p:txBody>
      </p:sp>
      <p:pic>
        <p:nvPicPr>
          <p:cNvPr id="197" name="Google Shape;197;g23c2bb60f14_4_23"/>
          <p:cNvPicPr preferRelativeResize="0"/>
          <p:nvPr/>
        </p:nvPicPr>
        <p:blipFill>
          <a:blip r:embed="rId3">
            <a:alphaModFix/>
          </a:blip>
          <a:stretch>
            <a:fillRect/>
          </a:stretch>
        </p:blipFill>
        <p:spPr>
          <a:xfrm>
            <a:off x="7386925" y="2145625"/>
            <a:ext cx="3589950" cy="2939517"/>
          </a:xfrm>
          <a:prstGeom prst="rect">
            <a:avLst/>
          </a:prstGeom>
          <a:noFill/>
          <a:ln>
            <a:noFill/>
          </a:ln>
        </p:spPr>
      </p:pic>
      <p:pic>
        <p:nvPicPr>
          <p:cNvPr id="198" name="Google Shape;198;g23c2bb60f14_4_23"/>
          <p:cNvPicPr preferRelativeResize="0"/>
          <p:nvPr/>
        </p:nvPicPr>
        <p:blipFill>
          <a:blip r:embed="rId4">
            <a:alphaModFix/>
          </a:blip>
          <a:stretch>
            <a:fillRect/>
          </a:stretch>
        </p:blipFill>
        <p:spPr>
          <a:xfrm>
            <a:off x="8585150" y="3450662"/>
            <a:ext cx="2239314" cy="624925"/>
          </a:xfrm>
          <a:prstGeom prst="rect">
            <a:avLst/>
          </a:prstGeom>
          <a:noFill/>
          <a:ln>
            <a:noFill/>
          </a:ln>
        </p:spPr>
      </p:pic>
      <p:pic>
        <p:nvPicPr>
          <p:cNvPr id="199" name="Google Shape;199;g23c2bb60f14_4_23"/>
          <p:cNvPicPr preferRelativeResize="0"/>
          <p:nvPr/>
        </p:nvPicPr>
        <p:blipFill>
          <a:blip r:embed="rId5">
            <a:alphaModFix/>
          </a:blip>
          <a:stretch>
            <a:fillRect/>
          </a:stretch>
        </p:blipFill>
        <p:spPr>
          <a:xfrm>
            <a:off x="7902900" y="5326425"/>
            <a:ext cx="3472175" cy="506625"/>
          </a:xfrm>
          <a:prstGeom prst="rect">
            <a:avLst/>
          </a:prstGeom>
          <a:noFill/>
          <a:ln>
            <a:noFill/>
          </a:ln>
        </p:spPr>
      </p:pic>
      <p:sp>
        <p:nvSpPr>
          <p:cNvPr id="200" name="Google Shape;200;g23c2bb60f14_4_23"/>
          <p:cNvSpPr txBox="1"/>
          <p:nvPr/>
        </p:nvSpPr>
        <p:spPr>
          <a:xfrm>
            <a:off x="7275750" y="2014075"/>
            <a:ext cx="45354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chemeClr val="dk1"/>
                </a:solidFill>
              </a:rPr>
              <a:t>Breakdown of calls made by GI Junk to the client</a:t>
            </a:r>
            <a:endParaRPr sz="1200">
              <a:latin typeface="Calibri"/>
              <a:ea typeface="Calibri"/>
              <a:cs typeface="Calibri"/>
              <a:sym typeface="Calibri"/>
            </a:endParaRPr>
          </a:p>
        </p:txBody>
      </p:sp>
      <p:pic>
        <p:nvPicPr>
          <p:cNvPr id="201" name="Google Shape;201;g23c2bb60f14_4_23"/>
          <p:cNvPicPr preferRelativeResize="0"/>
          <p:nvPr/>
        </p:nvPicPr>
        <p:blipFill rotWithShape="1">
          <a:blip r:embed="rId6">
            <a:alphaModFix/>
          </a:blip>
          <a:srcRect/>
          <a:stretch/>
        </p:blipFill>
        <p:spPr>
          <a:xfrm>
            <a:off x="11293468" y="5"/>
            <a:ext cx="868233" cy="880833"/>
          </a:xfrm>
          <a:prstGeom prst="rect">
            <a:avLst/>
          </a:prstGeom>
          <a:noFill/>
          <a:ln>
            <a:noFill/>
          </a:ln>
        </p:spPr>
      </p:pic>
      <p:sp>
        <p:nvSpPr>
          <p:cNvPr id="202" name="Google Shape;202;g23c2bb60f14_4_23"/>
          <p:cNvSpPr txBox="1">
            <a:spLocks noGrp="1"/>
          </p:cNvSpPr>
          <p:nvPr>
            <p:ph type="body" idx="1"/>
          </p:nvPr>
        </p:nvSpPr>
        <p:spPr>
          <a:xfrm>
            <a:off x="533400" y="2282825"/>
            <a:ext cx="5277300" cy="4351200"/>
          </a:xfrm>
          <a:prstGeom prst="rect">
            <a:avLst/>
          </a:prstGeom>
        </p:spPr>
        <p:txBody>
          <a:bodyPr spcFirstLastPara="1" wrap="square" lIns="91425" tIns="45700" rIns="91425" bIns="45700" anchor="t" anchorCtr="0">
            <a:normAutofit/>
          </a:bodyPr>
          <a:lstStyle/>
          <a:p>
            <a:pPr marL="457200" lvl="0" indent="-355600" algn="l" rtl="0">
              <a:lnSpc>
                <a:spcPct val="98181"/>
              </a:lnSpc>
              <a:spcBef>
                <a:spcPts val="1000"/>
              </a:spcBef>
              <a:spcAft>
                <a:spcPts val="0"/>
              </a:spcAft>
              <a:buSzPts val="2000"/>
              <a:buChar char="●"/>
            </a:pPr>
            <a:r>
              <a:rPr lang="en" sz="2000"/>
              <a:t>About 57% of the calls are associated with reviewing or confirming orders placed by clients</a:t>
            </a:r>
            <a:endParaRPr sz="2000"/>
          </a:p>
          <a:p>
            <a:pPr marL="457200" lvl="0" indent="0" algn="l" rtl="0">
              <a:lnSpc>
                <a:spcPct val="98181"/>
              </a:lnSpc>
              <a:spcBef>
                <a:spcPts val="1000"/>
              </a:spcBef>
              <a:spcAft>
                <a:spcPts val="0"/>
              </a:spcAft>
              <a:buNone/>
            </a:pPr>
            <a:endParaRPr sz="2000"/>
          </a:p>
          <a:p>
            <a:pPr marL="457200" lvl="0" indent="-355600" algn="l" rtl="0">
              <a:lnSpc>
                <a:spcPct val="98181"/>
              </a:lnSpc>
              <a:spcBef>
                <a:spcPts val="1000"/>
              </a:spcBef>
              <a:spcAft>
                <a:spcPts val="0"/>
              </a:spcAft>
              <a:buSzPts val="2000"/>
              <a:buChar char="●"/>
            </a:pPr>
            <a:r>
              <a:rPr lang="en" sz="2000"/>
              <a:t>An automated messaging system that can aid the team in order confirmations will be helpful in leaving time for customer acquisition activities</a:t>
            </a:r>
            <a:endParaRPr sz="2000"/>
          </a:p>
          <a:p>
            <a:pPr marL="0" lvl="0" indent="0" algn="l" rtl="0">
              <a:spcBef>
                <a:spcPts val="1000"/>
              </a:spcBef>
              <a:spcAft>
                <a:spcPts val="0"/>
              </a:spcAft>
              <a:buNone/>
            </a:pPr>
            <a:endParaRPr sz="200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2516</Words>
  <Application>Microsoft Office PowerPoint</Application>
  <PresentationFormat>Widescreen</PresentationFormat>
  <Paragraphs>236</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Roboto</vt:lpstr>
      <vt:lpstr>Calibri</vt:lpstr>
      <vt:lpstr>Arial</vt:lpstr>
      <vt:lpstr>Office Theme</vt:lpstr>
      <vt:lpstr>G.I. Junk Removal </vt:lpstr>
      <vt:lpstr>Summary of Previous Analysis</vt:lpstr>
      <vt:lpstr>Background and Objective</vt:lpstr>
      <vt:lpstr>Analysis of Junk Quotes: Identifying Potential Target Customer Segment</vt:lpstr>
      <vt:lpstr>Maximizing Revenue Potential through Targeted Marketing &amp; High-Value Jobs</vt:lpstr>
      <vt:lpstr>Targeting Elderly Demographics for Revenue Expansion in Oregon Cities</vt:lpstr>
      <vt:lpstr>Analyzing GI Junk’s Call Volume</vt:lpstr>
      <vt:lpstr>Prospective Customer Inquiries Spike on Weekday Mornings</vt:lpstr>
      <vt:lpstr>GI Junk Customer Service Team Spends a Significant Proportion of Time in Order Confirmations</vt:lpstr>
      <vt:lpstr>Analyzing the Factors Influencing Crew Incentivization </vt:lpstr>
      <vt:lpstr>Understanding the Relationship Between Employee Experience and Employee Efficiency</vt:lpstr>
      <vt:lpstr>Recalibrating Employee Compensation based on Efficiency Score</vt:lpstr>
      <vt:lpstr>Understanding the Movement of GI Junk's Fleet</vt:lpstr>
      <vt:lpstr>Optimized Route Plan for GI Junk Fleet</vt:lpstr>
      <vt:lpstr>Savings Entailed in the Optimized Route</vt:lpstr>
      <vt:lpstr>PowerPoint Presentation</vt:lpstr>
      <vt:lpstr>Revenue Analysis: Targeting Expansion in Oregon's Top Cities</vt:lpstr>
      <vt:lpstr>Marketing Strategies at Elderly Populated Areas</vt:lpstr>
      <vt:lpstr>Financial Performance: Analyzing Revenue, Cost, and Profit for GI Junk (2018-2022)</vt:lpstr>
      <vt:lpstr>Revenue Breakdown: Analyzing New vs. Repeat Customers (2018-2022)</vt:lpstr>
      <vt:lpstr>Revenue Breakdown by cities</vt:lpstr>
      <vt:lpstr>Analyzing Customer Acquisition  (2021-22)</vt:lpstr>
      <vt:lpstr>Analyzing Distribution of Leads across Sources (2021-2022)</vt:lpstr>
      <vt:lpstr>Websites by Conversion Rates (2021-2022) </vt:lpstr>
      <vt:lpstr>Cost Breakdown: Analyzing COGS and Marketing Spending (2019-2022)</vt:lpstr>
      <vt:lpstr>Analyzing Marketing Cost: Cost Incurred in Paid Sources (2021-2022)</vt:lpstr>
      <vt:lpstr>Analyzing Paid Sources (2021-2022)</vt:lpstr>
      <vt:lpstr>Analyzing Employee Costs (2021-2022)</vt:lpstr>
      <vt:lpstr>Analyzing Employee Distribution across Job Types (2021-2022)</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 Junk Removal </dc:title>
  <dc:creator>Krishnagopalan, Uthra</dc:creator>
  <cp:lastModifiedBy>Nishtha Gupta</cp:lastModifiedBy>
  <cp:revision>1</cp:revision>
  <dcterms:created xsi:type="dcterms:W3CDTF">2023-02-27T16:19:18Z</dcterms:created>
  <dcterms:modified xsi:type="dcterms:W3CDTF">2023-11-22T16:50:55Z</dcterms:modified>
</cp:coreProperties>
</file>